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4" r:id="rId4"/>
    <p:sldId id="271" r:id="rId5"/>
    <p:sldId id="268" r:id="rId6"/>
    <p:sldId id="276" r:id="rId7"/>
    <p:sldId id="269" r:id="rId8"/>
    <p:sldId id="270" r:id="rId9"/>
    <p:sldId id="274" r:id="rId10"/>
    <p:sldId id="273" r:id="rId11"/>
    <p:sldId id="272" r:id="rId12"/>
    <p:sldId id="266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mocsa Gábor" initials="K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4EA"/>
    <a:srgbClr val="BDCAD6"/>
    <a:srgbClr val="FDF8F1"/>
    <a:srgbClr val="FEF3F0"/>
    <a:srgbClr val="FBDCD5"/>
    <a:srgbClr val="0C5071"/>
    <a:srgbClr val="E63B12"/>
    <a:srgbClr val="CEE9F2"/>
    <a:srgbClr val="FADCC6"/>
    <a:srgbClr val="FFF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67" autoAdjust="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>
        <p:guide orient="horz" pos="343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59CA6-4DFC-4251-9297-3FCD85ECBA0C}" type="datetimeFigureOut">
              <a:rPr lang="hu-HU" smtClean="0"/>
              <a:t>2022. 04. 13.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82E03-8D26-4201-8FAB-ADF118A7B5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31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82E03-8D26-4201-8FAB-ADF118A7B5BF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9149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82E03-8D26-4201-8FAB-ADF118A7B5BF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2122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82E03-8D26-4201-8FAB-ADF118A7B5BF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7845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A8927-339E-4AF3-B149-FE2B07752B97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2919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2022. 04. 13.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2098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2022. 04. 13.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081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2022. 04. 13.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725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2022. 04. 13.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414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2022. 04. 13.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0762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2022. 04. 13.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512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2022. 04. 13.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873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2022. 04. 13.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786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2022. 04. 13.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918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2022. 04. 13.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555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2022. 04. 13.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091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D2964-C49B-4FC2-BF2E-6B750A30ED42}" type="datetimeFigureOut">
              <a:rPr lang="hu-HU" smtClean="0"/>
              <a:t>2022. 04. 13.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460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eepus@tpf.hu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Csoportba foglalás 23"/>
          <p:cNvGrpSpPr/>
          <p:nvPr/>
        </p:nvGrpSpPr>
        <p:grpSpPr>
          <a:xfrm>
            <a:off x="2484410" y="2799761"/>
            <a:ext cx="3541336" cy="2084895"/>
            <a:chOff x="2503460" y="2799761"/>
            <a:chExt cx="3541336" cy="2084895"/>
          </a:xfrm>
        </p:grpSpPr>
        <p:cxnSp>
          <p:nvCxnSpPr>
            <p:cNvPr id="25" name="Egyenes összekötő 24"/>
            <p:cNvCxnSpPr/>
            <p:nvPr/>
          </p:nvCxnSpPr>
          <p:spPr>
            <a:xfrm>
              <a:off x="2503460" y="2799761"/>
              <a:ext cx="3541336" cy="0"/>
            </a:xfrm>
            <a:prstGeom prst="line">
              <a:avLst/>
            </a:prstGeom>
            <a:ln w="88900" cap="rnd" cmpd="sng">
              <a:solidFill>
                <a:srgbClr val="DEF0F6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gyenes összekötő 25"/>
            <p:cNvCxnSpPr/>
            <p:nvPr/>
          </p:nvCxnSpPr>
          <p:spPr>
            <a:xfrm>
              <a:off x="2503460" y="4884656"/>
              <a:ext cx="3541336" cy="0"/>
            </a:xfrm>
            <a:prstGeom prst="line">
              <a:avLst/>
            </a:prstGeom>
            <a:ln w="88900" cap="rnd" cmpd="sng">
              <a:solidFill>
                <a:srgbClr val="DEF0F6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Háromszög 13"/>
          <p:cNvSpPr/>
          <p:nvPr/>
        </p:nvSpPr>
        <p:spPr>
          <a:xfrm rot="5400000">
            <a:off x="-205270" y="775642"/>
            <a:ext cx="1529951" cy="991145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834" y="-270110"/>
            <a:ext cx="6548361" cy="654836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4133" y="2052131"/>
            <a:ext cx="8419991" cy="260457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hu-HU" sz="8000" b="1" spc="5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</a:t>
            </a:r>
            <a:br>
              <a:rPr lang="hu-HU" sz="8000" b="1" spc="5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700" spc="5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KÖZÉP-EURÓPAI FELSŐOKTATÁSI </a:t>
            </a:r>
            <a:br>
              <a:rPr lang="hu-HU" sz="2700" spc="5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700" spc="5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CSEREPROGRAM</a:t>
            </a:r>
            <a:br>
              <a:rPr lang="hu-HU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2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8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Hallgatói és oktatói ösztöndíjak </a:t>
            </a:r>
            <a:br>
              <a:rPr lang="hu-HU" sz="38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800" spc="5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Kelet-Közép-Európában</a:t>
            </a:r>
            <a:br>
              <a:rPr lang="hu-HU" sz="38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800" spc="-2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 a Nyugat-Balkánon</a:t>
            </a:r>
          </a:p>
        </p:txBody>
      </p:sp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0C5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3" name="Csoportba foglalás 22"/>
          <p:cNvGrpSpPr/>
          <p:nvPr/>
        </p:nvGrpSpPr>
        <p:grpSpPr>
          <a:xfrm>
            <a:off x="2503460" y="2799761"/>
            <a:ext cx="3541336" cy="2084895"/>
            <a:chOff x="2503460" y="2799761"/>
            <a:chExt cx="3541336" cy="2084895"/>
          </a:xfrm>
        </p:grpSpPr>
        <p:cxnSp>
          <p:nvCxnSpPr>
            <p:cNvPr id="16" name="Egyenes összekötő 15"/>
            <p:cNvCxnSpPr/>
            <p:nvPr/>
          </p:nvCxnSpPr>
          <p:spPr>
            <a:xfrm>
              <a:off x="2503460" y="2799761"/>
              <a:ext cx="3541336" cy="0"/>
            </a:xfrm>
            <a:prstGeom prst="line">
              <a:avLst/>
            </a:prstGeom>
            <a:ln cmpd="sng">
              <a:solidFill>
                <a:srgbClr val="01B4D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>
              <a:off x="2503460" y="4884656"/>
              <a:ext cx="3541336" cy="0"/>
            </a:xfrm>
            <a:prstGeom prst="line">
              <a:avLst/>
            </a:prstGeom>
            <a:ln cmpd="sng">
              <a:solidFill>
                <a:srgbClr val="01B4D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31" y="5828380"/>
            <a:ext cx="1029753" cy="635973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92" y="5720982"/>
            <a:ext cx="862412" cy="82026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" t="19694" r="5321" b="22342"/>
          <a:stretch/>
        </p:blipFill>
        <p:spPr>
          <a:xfrm>
            <a:off x="4272111" y="5816495"/>
            <a:ext cx="1254817" cy="669236"/>
          </a:xfrm>
          <a:prstGeom prst="rect">
            <a:avLst/>
          </a:prstGeom>
        </p:spPr>
      </p:pic>
      <p:sp>
        <p:nvSpPr>
          <p:cNvPr id="15" name="Téglalap 14"/>
          <p:cNvSpPr/>
          <p:nvPr/>
        </p:nvSpPr>
        <p:spPr>
          <a:xfrm>
            <a:off x="5713657" y="5860240"/>
            <a:ext cx="6263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>
                <a:solidFill>
                  <a:srgbClr val="0C5071"/>
                </a:solidFill>
              </a:rPr>
              <a:t>Tempus Közalapítvány / CEEPUS Magyarországi</a:t>
            </a:r>
          </a:p>
          <a:p>
            <a:pPr algn="ctr"/>
            <a:r>
              <a:rPr lang="hu-HU" sz="20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ceepus@tpf.hu</a:t>
            </a:r>
            <a:endParaRPr lang="hu-H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30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llipszis 40"/>
          <p:cNvSpPr/>
          <p:nvPr/>
        </p:nvSpPr>
        <p:spPr>
          <a:xfrm>
            <a:off x="9245472" y="859915"/>
            <a:ext cx="383159" cy="383159"/>
          </a:xfrm>
          <a:prstGeom prst="ellipse">
            <a:avLst/>
          </a:prstGeom>
          <a:solidFill>
            <a:srgbClr val="CE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Ellipszis 32"/>
          <p:cNvSpPr/>
          <p:nvPr/>
        </p:nvSpPr>
        <p:spPr>
          <a:xfrm>
            <a:off x="10579607" y="591623"/>
            <a:ext cx="548641" cy="548641"/>
          </a:xfrm>
          <a:prstGeom prst="ellipse">
            <a:avLst/>
          </a:prstGeom>
          <a:solidFill>
            <a:srgbClr val="FAD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1" name="Ellipszis 70"/>
          <p:cNvSpPr/>
          <p:nvPr/>
        </p:nvSpPr>
        <p:spPr>
          <a:xfrm>
            <a:off x="497853" y="4753749"/>
            <a:ext cx="393538" cy="393538"/>
          </a:xfrm>
          <a:prstGeom prst="ellipse">
            <a:avLst/>
          </a:prstGeom>
          <a:solidFill>
            <a:srgbClr val="F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0" name="Ellipszis 69"/>
          <p:cNvSpPr/>
          <p:nvPr/>
        </p:nvSpPr>
        <p:spPr>
          <a:xfrm>
            <a:off x="2232422" y="4324280"/>
            <a:ext cx="1985081" cy="1985080"/>
          </a:xfrm>
          <a:prstGeom prst="ellipse">
            <a:avLst/>
          </a:prstGeom>
          <a:solidFill>
            <a:srgbClr val="F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40" name="Táblázat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488007"/>
              </p:ext>
            </p:extLst>
          </p:nvPr>
        </p:nvGraphicFramePr>
        <p:xfrm>
          <a:off x="1664208" y="2286914"/>
          <a:ext cx="9294131" cy="388430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072384">
                  <a:extLst>
                    <a:ext uri="{9D8B030D-6E8A-4147-A177-3AD203B41FA5}">
                      <a16:colId xmlns:a16="http://schemas.microsoft.com/office/drawing/2014/main" val="1349126908"/>
                    </a:ext>
                  </a:extLst>
                </a:gridCol>
                <a:gridCol w="3182112">
                  <a:extLst>
                    <a:ext uri="{9D8B030D-6E8A-4147-A177-3AD203B41FA5}">
                      <a16:colId xmlns:a16="http://schemas.microsoft.com/office/drawing/2014/main" val="2600180361"/>
                    </a:ext>
                  </a:extLst>
                </a:gridCol>
                <a:gridCol w="3039635">
                  <a:extLst>
                    <a:ext uri="{9D8B030D-6E8A-4147-A177-3AD203B41FA5}">
                      <a16:colId xmlns:a16="http://schemas.microsoft.com/office/drawing/2014/main" val="234921285"/>
                    </a:ext>
                  </a:extLst>
                </a:gridCol>
              </a:tblGrid>
              <a:tr h="434844"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solidFill>
                            <a:srgbClr val="0C5071"/>
                          </a:solidFill>
                          <a:effectLst/>
                        </a:rPr>
                        <a:t>Részképzés </a:t>
                      </a:r>
                      <a:r>
                        <a:rPr lang="hu-HU" sz="1600" b="0" dirty="0">
                          <a:solidFill>
                            <a:srgbClr val="0C5071"/>
                          </a:solidFill>
                          <a:effectLst/>
                        </a:rPr>
                        <a:t>(</a:t>
                      </a:r>
                      <a:r>
                        <a:rPr lang="hu-HU" sz="1600" b="0" dirty="0">
                          <a:solidFill>
                            <a:srgbClr val="0C5071"/>
                          </a:solidFill>
                        </a:rPr>
                        <a:t>BA, MA, PhD)</a:t>
                      </a:r>
                      <a:endParaRPr lang="hu-HU" sz="1600" b="0" dirty="0">
                        <a:solidFill>
                          <a:srgbClr val="0C5071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>
                          <a:solidFill>
                            <a:srgbClr val="E63B12"/>
                          </a:solidFill>
                        </a:rPr>
                        <a:t>3-5 hónap</a:t>
                      </a:r>
                      <a:endParaRPr lang="hu-HU" sz="1800" b="1" dirty="0">
                        <a:solidFill>
                          <a:srgbClr val="E63B12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600" dirty="0">
                          <a:solidFill>
                            <a:srgbClr val="0C5071"/>
                          </a:solidFill>
                        </a:rPr>
                        <a:t>Intézmények hálózatai</a:t>
                      </a:r>
                      <a:endParaRPr lang="hu-HU" sz="1600" baseline="0" dirty="0">
                        <a:solidFill>
                          <a:srgbClr val="0C5071"/>
                        </a:solidFill>
                      </a:endParaRPr>
                    </a:p>
                    <a:p>
                      <a:pPr marL="0" indent="0" algn="ctr">
                        <a:lnSpc>
                          <a:spcPts val="1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600" kern="1200" dirty="0" err="1">
                          <a:solidFill>
                            <a:srgbClr val="02B9E4"/>
                          </a:solidFill>
                        </a:rPr>
                        <a:t>Freemover</a:t>
                      </a:r>
                      <a:endParaRPr lang="hu-HU" sz="1600" b="1" kern="1200" dirty="0">
                        <a:solidFill>
                          <a:srgbClr val="02B9E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193727"/>
                  </a:ext>
                </a:extLst>
              </a:tr>
              <a:tr h="80756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hu-HU" sz="1800" b="1" dirty="0">
                          <a:solidFill>
                            <a:srgbClr val="0C5071"/>
                          </a:solidFill>
                        </a:rPr>
                        <a:t>Rövid távú hallgatói mobilitás</a:t>
                      </a:r>
                      <a:br>
                        <a:rPr lang="hu-HU" sz="1800" dirty="0">
                          <a:solidFill>
                            <a:srgbClr val="0C5071"/>
                          </a:solidFill>
                        </a:rPr>
                      </a:br>
                      <a:r>
                        <a:rPr lang="hu-HU" sz="1800" dirty="0">
                          <a:solidFill>
                            <a:srgbClr val="0C5071"/>
                          </a:solidFill>
                        </a:rPr>
                        <a:t> </a:t>
                      </a:r>
                      <a:r>
                        <a:rPr lang="hu-HU" sz="1600" baseline="0" dirty="0">
                          <a:solidFill>
                            <a:srgbClr val="0C5071"/>
                          </a:solidFill>
                        </a:rPr>
                        <a:t>&gt; szakdolgozatírás, kutatás, konzultáció (BA, MA, PhD)</a:t>
                      </a:r>
                      <a:endParaRPr lang="hu-HU" sz="1600" b="1" dirty="0">
                        <a:solidFill>
                          <a:srgbClr val="0C5071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solidFill>
                            <a:srgbClr val="E63B12"/>
                          </a:solidFill>
                        </a:rPr>
                        <a:t>1-2 hónap</a:t>
                      </a:r>
                      <a:endParaRPr lang="hu-HU" sz="1800" b="1" dirty="0">
                        <a:solidFill>
                          <a:srgbClr val="E63B12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600" b="1" dirty="0">
                          <a:solidFill>
                            <a:srgbClr val="0C5071"/>
                          </a:solidFill>
                        </a:rPr>
                        <a:t>Intézmények hálózatai</a:t>
                      </a:r>
                      <a:endParaRPr lang="hu-HU" sz="1600" b="1" baseline="0" dirty="0">
                        <a:solidFill>
                          <a:srgbClr val="0C5071"/>
                        </a:solidFill>
                      </a:endParaRPr>
                    </a:p>
                    <a:p>
                      <a:pPr marL="0" indent="0" algn="ctr">
                        <a:lnSpc>
                          <a:spcPts val="1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600" b="1" kern="1200" dirty="0" err="1">
                          <a:solidFill>
                            <a:srgbClr val="02B9E4"/>
                          </a:solidFill>
                        </a:rPr>
                        <a:t>Freemover</a:t>
                      </a:r>
                      <a:endParaRPr lang="hu-HU" sz="1600" b="1" kern="1200" dirty="0">
                        <a:solidFill>
                          <a:srgbClr val="02B9E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5123637"/>
                  </a:ext>
                </a:extLst>
              </a:tr>
              <a:tr h="62120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hu-HU" sz="1800" b="1" dirty="0">
                          <a:solidFill>
                            <a:srgbClr val="0C5071"/>
                          </a:solidFill>
                        </a:rPr>
                        <a:t>Csoportos hallgatói szakmai kirándulás </a:t>
                      </a:r>
                      <a:r>
                        <a:rPr lang="hu-HU" sz="1600" b="0" dirty="0">
                          <a:solidFill>
                            <a:srgbClr val="0C5071"/>
                          </a:solidFill>
                        </a:rPr>
                        <a:t>(</a:t>
                      </a:r>
                      <a:r>
                        <a:rPr lang="hu-HU" sz="1600" dirty="0">
                          <a:solidFill>
                            <a:srgbClr val="0C5071"/>
                          </a:solidFill>
                        </a:rPr>
                        <a:t>BA, MA, PhD)</a:t>
                      </a:r>
                      <a:endParaRPr lang="hu-HU" sz="1600" b="1" dirty="0">
                        <a:solidFill>
                          <a:srgbClr val="0C5071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solidFill>
                            <a:srgbClr val="E63B12"/>
                          </a:solidFill>
                        </a:rPr>
                        <a:t>3-5 nap</a:t>
                      </a:r>
                      <a:endParaRPr lang="hu-HU" sz="1800" b="1" dirty="0">
                        <a:solidFill>
                          <a:srgbClr val="E63B12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hu-HU" sz="1600" b="1" dirty="0">
                          <a:solidFill>
                            <a:srgbClr val="0C5071"/>
                          </a:solidFill>
                        </a:rPr>
                        <a:t>Intézmények hálózatai</a:t>
                      </a:r>
                      <a:endParaRPr lang="hu-HU" sz="1600" b="1" baseline="0" dirty="0">
                        <a:solidFill>
                          <a:srgbClr val="0C5071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379987"/>
                  </a:ext>
                </a:extLst>
              </a:tr>
              <a:tr h="691854"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solidFill>
                            <a:srgbClr val="0C5071"/>
                          </a:solidFill>
                        </a:rPr>
                        <a:t>Oktatói mobilitás</a:t>
                      </a:r>
                      <a:endParaRPr lang="hu-HU" sz="1600" b="1" dirty="0">
                        <a:solidFill>
                          <a:srgbClr val="0C5071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hu-HU" sz="1800" b="1" dirty="0">
                          <a:solidFill>
                            <a:srgbClr val="E63B12"/>
                          </a:solidFill>
                        </a:rPr>
                        <a:t>min. 5 munkanap</a:t>
                      </a:r>
                      <a:br>
                        <a:rPr lang="hu-HU" sz="1800" b="1" dirty="0">
                          <a:solidFill>
                            <a:srgbClr val="E63B12"/>
                          </a:solidFill>
                        </a:rPr>
                      </a:br>
                      <a:r>
                        <a:rPr lang="hu-HU" sz="1800" b="1" dirty="0">
                          <a:solidFill>
                            <a:srgbClr val="E63B12"/>
                          </a:solidFill>
                        </a:rPr>
                        <a:t>és 6 tanítási óra</a:t>
                      </a:r>
                      <a:endParaRPr lang="hu-HU" sz="1800" b="1" dirty="0">
                        <a:solidFill>
                          <a:srgbClr val="E63B12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600" b="1" dirty="0">
                          <a:solidFill>
                            <a:srgbClr val="0C5071"/>
                          </a:solidFill>
                        </a:rPr>
                        <a:t>Intézmények hálózatai</a:t>
                      </a:r>
                      <a:endParaRPr lang="hu-HU" sz="1600" b="1" baseline="0" dirty="0">
                        <a:solidFill>
                          <a:srgbClr val="0C5071"/>
                        </a:solidFill>
                      </a:endParaRPr>
                    </a:p>
                    <a:p>
                      <a:pPr marL="0" indent="0" algn="ctr">
                        <a:lnSpc>
                          <a:spcPts val="1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600" b="1" kern="1200" dirty="0" err="1">
                          <a:solidFill>
                            <a:srgbClr val="02B9E4"/>
                          </a:solidFill>
                        </a:rPr>
                        <a:t>Freemover</a:t>
                      </a:r>
                      <a:endParaRPr lang="hu-HU" sz="1600" b="1" kern="1200" dirty="0">
                        <a:solidFill>
                          <a:srgbClr val="02B9E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831626"/>
                  </a:ext>
                </a:extLst>
              </a:tr>
              <a:tr h="43484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hu-HU" sz="1800" b="1" dirty="0">
                          <a:solidFill>
                            <a:srgbClr val="0C5071"/>
                          </a:solidFill>
                        </a:rPr>
                        <a:t>Nyári egyetem</a:t>
                      </a:r>
                      <a:br>
                        <a:rPr lang="hu-HU" sz="1800" b="1" dirty="0">
                          <a:solidFill>
                            <a:srgbClr val="0C5071"/>
                          </a:solidFill>
                        </a:rPr>
                      </a:br>
                      <a:r>
                        <a:rPr lang="hu-HU" sz="1600" dirty="0">
                          <a:solidFill>
                            <a:srgbClr val="0C5071"/>
                          </a:solidFill>
                        </a:rPr>
                        <a:t>BA, MA, PhD</a:t>
                      </a:r>
                      <a:r>
                        <a:rPr lang="hu-HU" sz="1600" baseline="0" dirty="0">
                          <a:solidFill>
                            <a:srgbClr val="0C5071"/>
                          </a:solidFill>
                        </a:rPr>
                        <a:t> és </a:t>
                      </a:r>
                      <a:r>
                        <a:rPr lang="hu-HU" sz="1600" i="1" baseline="0" dirty="0">
                          <a:solidFill>
                            <a:srgbClr val="0C5071"/>
                          </a:solidFill>
                        </a:rPr>
                        <a:t>Oktatók</a:t>
                      </a:r>
                      <a:endParaRPr lang="hu-HU" sz="1600" b="1" i="1" dirty="0">
                        <a:solidFill>
                          <a:srgbClr val="0C5071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solidFill>
                            <a:srgbClr val="E63B12"/>
                          </a:solidFill>
                        </a:rPr>
                        <a:t>min. 6 nap</a:t>
                      </a:r>
                      <a:endParaRPr lang="hu-HU" sz="1800" b="1" dirty="0">
                        <a:solidFill>
                          <a:srgbClr val="E63B12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600" b="1" dirty="0">
                          <a:solidFill>
                            <a:srgbClr val="0C5071"/>
                          </a:solidFill>
                        </a:rPr>
                        <a:t>Intézmények hálózatai</a:t>
                      </a:r>
                      <a:endParaRPr lang="hu-HU" sz="1600" b="1" baseline="0" dirty="0">
                        <a:solidFill>
                          <a:srgbClr val="0C5071"/>
                        </a:solidFill>
                      </a:endParaRPr>
                    </a:p>
                    <a:p>
                      <a:pPr marL="0" indent="0" algn="ctr">
                        <a:lnSpc>
                          <a:spcPts val="1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600" b="1" kern="1200" dirty="0" err="1">
                          <a:solidFill>
                            <a:srgbClr val="02B9E4"/>
                          </a:solidFill>
                        </a:rPr>
                        <a:t>Freemover</a:t>
                      </a:r>
                      <a:endParaRPr lang="hu-HU" sz="1600" b="1" kern="1200" dirty="0">
                        <a:solidFill>
                          <a:srgbClr val="02B9E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6576985"/>
                  </a:ext>
                </a:extLst>
              </a:tr>
              <a:tr h="43484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hu-HU" sz="1800" b="1" dirty="0">
                          <a:solidFill>
                            <a:srgbClr val="0C5071"/>
                          </a:solidFill>
                        </a:rPr>
                        <a:t>Koordinációs találkozó</a:t>
                      </a:r>
                      <a:br>
                        <a:rPr lang="hu-HU" sz="1800" dirty="0">
                          <a:solidFill>
                            <a:srgbClr val="0C5071"/>
                          </a:solidFill>
                        </a:rPr>
                      </a:br>
                      <a:r>
                        <a:rPr lang="hu-HU" sz="1600" i="1" dirty="0">
                          <a:solidFill>
                            <a:srgbClr val="0C5071"/>
                          </a:solidFill>
                        </a:rPr>
                        <a:t>O</a:t>
                      </a:r>
                      <a:r>
                        <a:rPr lang="hu-HU" sz="1600" i="1" baseline="0" dirty="0">
                          <a:solidFill>
                            <a:srgbClr val="0C5071"/>
                          </a:solidFill>
                        </a:rPr>
                        <a:t>ktatók</a:t>
                      </a:r>
                      <a:endParaRPr lang="hu-HU" sz="1600" b="1" i="1" dirty="0">
                        <a:solidFill>
                          <a:srgbClr val="0C5071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solidFill>
                            <a:srgbClr val="E63B12"/>
                          </a:solidFill>
                        </a:rPr>
                        <a:t>2-3 nap</a:t>
                      </a:r>
                      <a:endParaRPr lang="hu-HU" sz="1800" b="1" dirty="0">
                        <a:solidFill>
                          <a:srgbClr val="E63B12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600" b="1" dirty="0">
                          <a:solidFill>
                            <a:srgbClr val="0C5071"/>
                          </a:solidFill>
                        </a:rPr>
                        <a:t>Intézmények hálózatai</a:t>
                      </a:r>
                      <a:endParaRPr lang="hu-HU" sz="1600" b="1" baseline="0" dirty="0">
                        <a:solidFill>
                          <a:srgbClr val="0C5071"/>
                        </a:solidFill>
                      </a:endParaRPr>
                    </a:p>
                    <a:p>
                      <a:pPr marL="0" indent="0" algn="ctr">
                        <a:lnSpc>
                          <a:spcPts val="1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600" b="1" kern="1200" dirty="0" err="1">
                          <a:solidFill>
                            <a:srgbClr val="02B9E4"/>
                          </a:solidFill>
                        </a:rPr>
                        <a:t>Freemover</a:t>
                      </a:r>
                      <a:endParaRPr lang="hu-HU" sz="1600" b="1" kern="1200" dirty="0">
                        <a:solidFill>
                          <a:srgbClr val="02B9E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193587"/>
                  </a:ext>
                </a:extLst>
              </a:tr>
            </a:tbl>
          </a:graphicData>
        </a:graphic>
      </p:graphicFrame>
      <p:grpSp>
        <p:nvGrpSpPr>
          <p:cNvPr id="12" name="Csoportba foglalás 11"/>
          <p:cNvGrpSpPr/>
          <p:nvPr/>
        </p:nvGrpSpPr>
        <p:grpSpPr>
          <a:xfrm>
            <a:off x="1664208" y="1726226"/>
            <a:ext cx="9297754" cy="442752"/>
            <a:chOff x="1664208" y="1726226"/>
            <a:chExt cx="9297754" cy="442752"/>
          </a:xfrm>
        </p:grpSpPr>
        <p:sp>
          <p:nvSpPr>
            <p:cNvPr id="36" name="Téglalapbuborék 35"/>
            <p:cNvSpPr/>
            <p:nvPr/>
          </p:nvSpPr>
          <p:spPr>
            <a:xfrm>
              <a:off x="7944442" y="1726226"/>
              <a:ext cx="3017520" cy="440763"/>
            </a:xfrm>
            <a:prstGeom prst="wedgeRectCallout">
              <a:avLst>
                <a:gd name="adj1" fmla="val -20898"/>
                <a:gd name="adj2" fmla="val 83440"/>
              </a:avLst>
            </a:prstGeom>
            <a:solidFill>
              <a:srgbClr val="BDCA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" name="Téglalapbuborék 1"/>
            <p:cNvSpPr/>
            <p:nvPr/>
          </p:nvSpPr>
          <p:spPr>
            <a:xfrm>
              <a:off x="1664208" y="1728215"/>
              <a:ext cx="3017520" cy="440763"/>
            </a:xfrm>
            <a:prstGeom prst="wedgeRectCallout">
              <a:avLst>
                <a:gd name="adj1" fmla="val -20292"/>
                <a:gd name="adj2" fmla="val 87589"/>
              </a:avLst>
            </a:prstGeom>
            <a:solidFill>
              <a:srgbClr val="A6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Téglalapbuborék 33"/>
            <p:cNvSpPr/>
            <p:nvPr/>
          </p:nvSpPr>
          <p:spPr>
            <a:xfrm>
              <a:off x="4804325" y="1726227"/>
              <a:ext cx="3017520" cy="440763"/>
            </a:xfrm>
            <a:prstGeom prst="wedgeRectCallout">
              <a:avLst>
                <a:gd name="adj1" fmla="val -20898"/>
                <a:gd name="adj2" fmla="val 89664"/>
              </a:avLst>
            </a:prstGeom>
            <a:solidFill>
              <a:srgbClr val="FBD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9" name="Tartalom helye 2"/>
          <p:cNvSpPr txBox="1">
            <a:spLocks/>
          </p:cNvSpPr>
          <p:nvPr/>
        </p:nvSpPr>
        <p:spPr>
          <a:xfrm>
            <a:off x="7939940" y="1740719"/>
            <a:ext cx="3013899" cy="411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u-HU" sz="23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kapcsolatok</a:t>
            </a:r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Cím 1"/>
          <p:cNvSpPr txBox="1">
            <a:spLocks/>
          </p:cNvSpPr>
          <p:nvPr/>
        </p:nvSpPr>
        <p:spPr>
          <a:xfrm>
            <a:off x="891391" y="45392"/>
            <a:ext cx="5428006" cy="2145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Támogatható</a:t>
            </a:r>
          </a:p>
          <a:p>
            <a:r>
              <a:rPr lang="hu-HU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TEVÉKENYSÉGEK </a:t>
            </a:r>
          </a:p>
        </p:txBody>
      </p:sp>
      <p:sp>
        <p:nvSpPr>
          <p:cNvPr id="45" name="Háromszög 44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Tartalom helye 2"/>
          <p:cNvSpPr txBox="1">
            <a:spLocks/>
          </p:cNvSpPr>
          <p:nvPr/>
        </p:nvSpPr>
        <p:spPr>
          <a:xfrm>
            <a:off x="1664208" y="1745587"/>
            <a:ext cx="3017520" cy="411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u-HU" sz="230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mobilitás </a:t>
            </a:r>
            <a:r>
              <a:rPr lang="hu-HU" sz="23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típusa</a:t>
            </a:r>
          </a:p>
        </p:txBody>
      </p:sp>
      <p:sp>
        <p:nvSpPr>
          <p:cNvPr id="38" name="Tartalom helye 2"/>
          <p:cNvSpPr txBox="1">
            <a:spLocks/>
          </p:cNvSpPr>
          <p:nvPr/>
        </p:nvSpPr>
        <p:spPr>
          <a:xfrm>
            <a:off x="4804324" y="1738439"/>
            <a:ext cx="3017521" cy="411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u-HU" sz="23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időtartam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654222" y="4669859"/>
            <a:ext cx="31082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rgbClr val="028AAA"/>
                </a:solidFill>
              </a:rPr>
              <a:t>Csak kutatási tevékenység nem támogatható!</a:t>
            </a:r>
          </a:p>
          <a:p>
            <a:endParaRPr lang="hu-HU" sz="13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0" t="22975" r="24306" b="26082"/>
          <a:stretch/>
        </p:blipFill>
        <p:spPr>
          <a:xfrm>
            <a:off x="386907" y="4673151"/>
            <a:ext cx="957096" cy="947525"/>
          </a:xfrm>
          <a:prstGeom prst="rect">
            <a:avLst/>
          </a:prstGeom>
        </p:spPr>
      </p:pic>
      <p:grpSp>
        <p:nvGrpSpPr>
          <p:cNvPr id="26" name="Csoportba foglalás 25"/>
          <p:cNvGrpSpPr/>
          <p:nvPr/>
        </p:nvGrpSpPr>
        <p:grpSpPr>
          <a:xfrm>
            <a:off x="1693269" y="2805740"/>
            <a:ext cx="9289631" cy="2785872"/>
            <a:chOff x="1669395" y="2788920"/>
            <a:chExt cx="9289631" cy="2785872"/>
          </a:xfrm>
        </p:grpSpPr>
        <p:cxnSp>
          <p:nvCxnSpPr>
            <p:cNvPr id="25" name="Egyenes összekötő 24"/>
            <p:cNvCxnSpPr/>
            <p:nvPr/>
          </p:nvCxnSpPr>
          <p:spPr>
            <a:xfrm>
              <a:off x="1669395" y="2788920"/>
              <a:ext cx="9289631" cy="0"/>
            </a:xfrm>
            <a:prstGeom prst="line">
              <a:avLst/>
            </a:prstGeom>
            <a:ln>
              <a:solidFill>
                <a:srgbClr val="02B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gyenes összekötő 48"/>
            <p:cNvCxnSpPr/>
            <p:nvPr/>
          </p:nvCxnSpPr>
          <p:spPr>
            <a:xfrm>
              <a:off x="1669395" y="3663696"/>
              <a:ext cx="9289631" cy="0"/>
            </a:xfrm>
            <a:prstGeom prst="line">
              <a:avLst/>
            </a:prstGeom>
            <a:ln>
              <a:solidFill>
                <a:srgbClr val="02B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gyenes összekötő 49"/>
            <p:cNvCxnSpPr/>
            <p:nvPr/>
          </p:nvCxnSpPr>
          <p:spPr>
            <a:xfrm>
              <a:off x="1669395" y="4294632"/>
              <a:ext cx="9289631" cy="0"/>
            </a:xfrm>
            <a:prstGeom prst="line">
              <a:avLst/>
            </a:prstGeom>
            <a:ln>
              <a:solidFill>
                <a:srgbClr val="02B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gyenes összekötő 53"/>
            <p:cNvCxnSpPr/>
            <p:nvPr/>
          </p:nvCxnSpPr>
          <p:spPr>
            <a:xfrm>
              <a:off x="1669395" y="4980432"/>
              <a:ext cx="9289631" cy="0"/>
            </a:xfrm>
            <a:prstGeom prst="line">
              <a:avLst/>
            </a:prstGeom>
            <a:ln>
              <a:solidFill>
                <a:srgbClr val="02B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gyenes összekötő 54"/>
            <p:cNvCxnSpPr/>
            <p:nvPr/>
          </p:nvCxnSpPr>
          <p:spPr>
            <a:xfrm>
              <a:off x="1669395" y="5574792"/>
              <a:ext cx="9289631" cy="0"/>
            </a:xfrm>
            <a:prstGeom prst="line">
              <a:avLst/>
            </a:prstGeom>
            <a:ln>
              <a:solidFill>
                <a:srgbClr val="02B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Csoportba foglalás 27"/>
          <p:cNvGrpSpPr/>
          <p:nvPr/>
        </p:nvGrpSpPr>
        <p:grpSpPr>
          <a:xfrm>
            <a:off x="4681728" y="1738439"/>
            <a:ext cx="122596" cy="4954677"/>
            <a:chOff x="4681728" y="1738439"/>
            <a:chExt cx="122596" cy="4954677"/>
          </a:xfrm>
        </p:grpSpPr>
        <p:sp>
          <p:nvSpPr>
            <p:cNvPr id="27" name="Téglalap 26"/>
            <p:cNvSpPr/>
            <p:nvPr/>
          </p:nvSpPr>
          <p:spPr>
            <a:xfrm>
              <a:off x="4681728" y="1738439"/>
              <a:ext cx="122596" cy="28518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Téglalap 55"/>
            <p:cNvSpPr/>
            <p:nvPr/>
          </p:nvSpPr>
          <p:spPr>
            <a:xfrm>
              <a:off x="4681728" y="4950518"/>
              <a:ext cx="122596" cy="17425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8" name="Csoportba foglalás 57"/>
          <p:cNvGrpSpPr/>
          <p:nvPr/>
        </p:nvGrpSpPr>
        <p:grpSpPr>
          <a:xfrm>
            <a:off x="7814751" y="1631389"/>
            <a:ext cx="122596" cy="4954677"/>
            <a:chOff x="4681728" y="1738439"/>
            <a:chExt cx="122596" cy="4954677"/>
          </a:xfrm>
        </p:grpSpPr>
        <p:sp>
          <p:nvSpPr>
            <p:cNvPr id="60" name="Téglalap 59"/>
            <p:cNvSpPr/>
            <p:nvPr/>
          </p:nvSpPr>
          <p:spPr>
            <a:xfrm>
              <a:off x="4681728" y="1738439"/>
              <a:ext cx="122596" cy="28518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3" name="Téglalap 62"/>
            <p:cNvSpPr/>
            <p:nvPr/>
          </p:nvSpPr>
          <p:spPr>
            <a:xfrm>
              <a:off x="4681728" y="4950518"/>
              <a:ext cx="122596" cy="17425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5" name="Csoportba foglalás 64"/>
          <p:cNvGrpSpPr/>
          <p:nvPr/>
        </p:nvGrpSpPr>
        <p:grpSpPr>
          <a:xfrm>
            <a:off x="1664208" y="6331349"/>
            <a:ext cx="9297754" cy="3965"/>
            <a:chOff x="4700231" y="1542031"/>
            <a:chExt cx="9297754" cy="16284297"/>
          </a:xfrm>
        </p:grpSpPr>
        <p:cxnSp>
          <p:nvCxnSpPr>
            <p:cNvPr id="66" name="Egyenes összekötő 65"/>
            <p:cNvCxnSpPr/>
            <p:nvPr/>
          </p:nvCxnSpPr>
          <p:spPr>
            <a:xfrm>
              <a:off x="4700231" y="1542031"/>
              <a:ext cx="9297754" cy="0"/>
            </a:xfrm>
            <a:prstGeom prst="line">
              <a:avLst/>
            </a:prstGeom>
            <a:ln w="82550" cap="rnd" cmpd="sng">
              <a:solidFill>
                <a:srgbClr val="DEF0F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Egyenes összekötő 68"/>
            <p:cNvCxnSpPr/>
            <p:nvPr/>
          </p:nvCxnSpPr>
          <p:spPr>
            <a:xfrm>
              <a:off x="4700231" y="17826328"/>
              <a:ext cx="9289631" cy="0"/>
            </a:xfrm>
            <a:prstGeom prst="line">
              <a:avLst/>
            </a:prstGeom>
            <a:ln cmpd="sng">
              <a:solidFill>
                <a:srgbClr val="02ACD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7" b="25695"/>
          <a:stretch/>
        </p:blipFill>
        <p:spPr>
          <a:xfrm>
            <a:off x="9245473" y="722375"/>
            <a:ext cx="1755652" cy="79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30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1"/>
          <p:cNvSpPr txBox="1">
            <a:spLocks/>
          </p:cNvSpPr>
          <p:nvPr/>
        </p:nvSpPr>
        <p:spPr>
          <a:xfrm>
            <a:off x="891391" y="45392"/>
            <a:ext cx="4975878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u-HU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HATÁRIDŐK</a:t>
            </a:r>
            <a:r>
              <a:rPr lang="hu-HU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1" name="Téglalap 40"/>
          <p:cNvSpPr/>
          <p:nvPr/>
        </p:nvSpPr>
        <p:spPr>
          <a:xfrm>
            <a:off x="4267200" y="1800520"/>
            <a:ext cx="7361382" cy="4535626"/>
          </a:xfrm>
          <a:prstGeom prst="rect">
            <a:avLst/>
          </a:prstGeom>
          <a:solidFill>
            <a:srgbClr val="FCE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95C120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Háromszög 32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Szövegdoboz 39"/>
          <p:cNvSpPr txBox="1"/>
          <p:nvPr/>
        </p:nvSpPr>
        <p:spPr>
          <a:xfrm>
            <a:off x="4700231" y="1891046"/>
            <a:ext cx="699025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Hálózati pályázatok</a:t>
            </a:r>
          </a:p>
          <a:p>
            <a:pPr algn="ctr"/>
            <a:endParaRPr lang="hu-HU" sz="1200" b="1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indent="-2880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január 15. </a:t>
            </a:r>
          </a:p>
        </p:txBody>
      </p:sp>
      <p:sp>
        <p:nvSpPr>
          <p:cNvPr id="42" name="Háromszög 41"/>
          <p:cNvSpPr/>
          <p:nvPr/>
        </p:nvSpPr>
        <p:spPr>
          <a:xfrm rot="5400000">
            <a:off x="4179316" y="1958715"/>
            <a:ext cx="550980" cy="356940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4700231" y="1542031"/>
            <a:ext cx="5632489" cy="3965"/>
            <a:chOff x="4700231" y="1542031"/>
            <a:chExt cx="5632489" cy="3965"/>
          </a:xfrm>
        </p:grpSpPr>
        <p:cxnSp>
          <p:nvCxnSpPr>
            <p:cNvPr id="15" name="Egyenes összekötő 14"/>
            <p:cNvCxnSpPr/>
            <p:nvPr/>
          </p:nvCxnSpPr>
          <p:spPr>
            <a:xfrm>
              <a:off x="4700231" y="1542031"/>
              <a:ext cx="5632489" cy="0"/>
            </a:xfrm>
            <a:prstGeom prst="line">
              <a:avLst/>
            </a:prstGeom>
            <a:ln w="82550" cap="rnd" cmpd="sng">
              <a:solidFill>
                <a:srgbClr val="DEF0F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gyenes összekötő 43"/>
            <p:cNvCxnSpPr/>
            <p:nvPr/>
          </p:nvCxnSpPr>
          <p:spPr>
            <a:xfrm>
              <a:off x="4700231" y="1545996"/>
              <a:ext cx="5568481" cy="0"/>
            </a:xfrm>
            <a:prstGeom prst="line">
              <a:avLst/>
            </a:prstGeom>
            <a:ln cmpd="sng">
              <a:solidFill>
                <a:srgbClr val="02ACD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zövegdoboz 16"/>
          <p:cNvSpPr txBox="1"/>
          <p:nvPr/>
        </p:nvSpPr>
        <p:spPr>
          <a:xfrm>
            <a:off x="4708084" y="3066802"/>
            <a:ext cx="7206548" cy="214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Egyéni mobilitási pályázatok</a:t>
            </a:r>
            <a:r>
              <a:rPr lang="hu-HU" sz="28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sz="28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(kimenő/beutazó)</a:t>
            </a:r>
          </a:p>
          <a:p>
            <a:pPr marL="288000" indent="-2880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őszi félévre (szept. 1. /jan. 31.): 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június 15. </a:t>
            </a:r>
          </a:p>
          <a:p>
            <a:pPr marL="288000" indent="-2880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tavaszi félévre (febr. 1. /jún. 30.): 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október 31. </a:t>
            </a:r>
          </a:p>
          <a:p>
            <a:pPr marL="288000" indent="-2880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hu-HU" sz="2400" b="1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áromszög 17"/>
          <p:cNvSpPr/>
          <p:nvPr/>
        </p:nvSpPr>
        <p:spPr>
          <a:xfrm rot="5400000">
            <a:off x="4187169" y="3134471"/>
            <a:ext cx="550980" cy="356940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Szövegdoboz 18"/>
          <p:cNvSpPr txBox="1"/>
          <p:nvPr/>
        </p:nvSpPr>
        <p:spPr>
          <a:xfrm>
            <a:off x="4709375" y="4862632"/>
            <a:ext cx="6990259" cy="1410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Freemover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pályázatok feltöltése</a:t>
            </a:r>
          </a:p>
          <a:p>
            <a:pPr algn="ctr"/>
            <a:endParaRPr lang="hu-HU" sz="1200" b="1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indent="-2880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július 1. – november 30.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hu-HU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határidők minden évben ugyanazok. </a:t>
            </a:r>
          </a:p>
        </p:txBody>
      </p:sp>
      <p:sp>
        <p:nvSpPr>
          <p:cNvPr id="20" name="Háromszög 19"/>
          <p:cNvSpPr/>
          <p:nvPr/>
        </p:nvSpPr>
        <p:spPr>
          <a:xfrm rot="5400000">
            <a:off x="4188460" y="4930301"/>
            <a:ext cx="550980" cy="356940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1" t="29347" r="25629" b="30988"/>
          <a:stretch/>
        </p:blipFill>
        <p:spPr>
          <a:xfrm>
            <a:off x="10439200" y="575142"/>
            <a:ext cx="1402280" cy="1192744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3" t="2313" r="26753" b="2574"/>
          <a:stretch/>
        </p:blipFill>
        <p:spPr>
          <a:xfrm>
            <a:off x="530352" y="1801368"/>
            <a:ext cx="3685032" cy="451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8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AC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Egyenes összekötő 44"/>
          <p:cNvCxnSpPr/>
          <p:nvPr/>
        </p:nvCxnSpPr>
        <p:spPr>
          <a:xfrm>
            <a:off x="5483580" y="1536139"/>
            <a:ext cx="5073976" cy="21996"/>
          </a:xfrm>
          <a:prstGeom prst="line">
            <a:avLst/>
          </a:prstGeom>
          <a:ln w="82550" cap="rnd" cmpd="sng">
            <a:solidFill>
              <a:srgbClr val="02B9E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Cím 1"/>
          <p:cNvSpPr txBox="1">
            <a:spLocks/>
          </p:cNvSpPr>
          <p:nvPr/>
        </p:nvSpPr>
        <p:spPr>
          <a:xfrm>
            <a:off x="891391" y="45392"/>
            <a:ext cx="4975878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 </a:t>
            </a:r>
          </a:p>
          <a:p>
            <a:r>
              <a:rPr lang="hu-HU" sz="2800" spc="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információk első kézből</a:t>
            </a:r>
          </a:p>
        </p:txBody>
      </p:sp>
      <p:sp>
        <p:nvSpPr>
          <p:cNvPr id="42" name="Háromszög 41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4" name="Egyenes összekötő 43"/>
          <p:cNvCxnSpPr/>
          <p:nvPr/>
        </p:nvCxnSpPr>
        <p:spPr>
          <a:xfrm>
            <a:off x="5499034" y="1545996"/>
            <a:ext cx="5058522" cy="0"/>
          </a:xfrm>
          <a:prstGeom prst="line">
            <a:avLst/>
          </a:prstGeom>
          <a:ln cmpd="sng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Csoportba foglalás 9"/>
          <p:cNvGrpSpPr/>
          <p:nvPr/>
        </p:nvGrpSpPr>
        <p:grpSpPr>
          <a:xfrm>
            <a:off x="5483580" y="2167237"/>
            <a:ext cx="3903157" cy="2835582"/>
            <a:chOff x="6654399" y="2167237"/>
            <a:chExt cx="3903157" cy="2835582"/>
          </a:xfrm>
        </p:grpSpPr>
        <p:grpSp>
          <p:nvGrpSpPr>
            <p:cNvPr id="7" name="Csoportba foglalás 6"/>
            <p:cNvGrpSpPr/>
            <p:nvPr/>
          </p:nvGrpSpPr>
          <p:grpSpPr>
            <a:xfrm>
              <a:off x="6654399" y="2167237"/>
              <a:ext cx="3890979" cy="523220"/>
              <a:chOff x="6654399" y="2127565"/>
              <a:chExt cx="3890979" cy="523220"/>
            </a:xfrm>
          </p:grpSpPr>
          <p:sp>
            <p:nvSpPr>
              <p:cNvPr id="26" name="Téglalap 25"/>
              <p:cNvSpPr/>
              <p:nvPr/>
            </p:nvSpPr>
            <p:spPr>
              <a:xfrm rot="16200000">
                <a:off x="8380374" y="443685"/>
                <a:ext cx="439029" cy="3890978"/>
              </a:xfrm>
              <a:prstGeom prst="rect">
                <a:avLst/>
              </a:prstGeom>
              <a:solidFill>
                <a:srgbClr val="B7CE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8" name="Szövegdoboz 27"/>
              <p:cNvSpPr txBox="1"/>
              <p:nvPr/>
            </p:nvSpPr>
            <p:spPr>
              <a:xfrm>
                <a:off x="6654399" y="2127565"/>
                <a:ext cx="3890979" cy="523220"/>
              </a:xfrm>
              <a:prstGeom prst="rect">
                <a:avLst/>
              </a:prstGeom>
              <a:solidFill>
                <a:srgbClr val="E63B1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2800" spc="80" dirty="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ONLINE</a:t>
                </a:r>
              </a:p>
            </p:txBody>
          </p:sp>
        </p:grpSp>
        <p:sp>
          <p:nvSpPr>
            <p:cNvPr id="38" name="Téglalap 37"/>
            <p:cNvSpPr/>
            <p:nvPr/>
          </p:nvSpPr>
          <p:spPr>
            <a:xfrm rot="16200000" flipH="1">
              <a:off x="8589207" y="3034471"/>
              <a:ext cx="45719" cy="3890978"/>
            </a:xfrm>
            <a:prstGeom prst="rect">
              <a:avLst/>
            </a:prstGeom>
            <a:solidFill>
              <a:srgbClr val="E63B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6" name="Csoportba foglalás 5"/>
            <p:cNvGrpSpPr/>
            <p:nvPr/>
          </p:nvGrpSpPr>
          <p:grpSpPr>
            <a:xfrm>
              <a:off x="6920826" y="3189688"/>
              <a:ext cx="3331489" cy="600464"/>
              <a:chOff x="6920826" y="3245104"/>
              <a:chExt cx="3331489" cy="600464"/>
            </a:xfrm>
          </p:grpSpPr>
          <p:grpSp>
            <p:nvGrpSpPr>
              <p:cNvPr id="8" name="Csoportba foglalás 7"/>
              <p:cNvGrpSpPr/>
              <p:nvPr/>
            </p:nvGrpSpPr>
            <p:grpSpPr>
              <a:xfrm>
                <a:off x="6920826" y="3286970"/>
                <a:ext cx="525670" cy="525670"/>
                <a:chOff x="6628595" y="3048001"/>
                <a:chExt cx="525670" cy="525670"/>
              </a:xfrm>
            </p:grpSpPr>
            <p:sp>
              <p:nvSpPr>
                <p:cNvPr id="2" name="Lekerekített téglalap 1"/>
                <p:cNvSpPr/>
                <p:nvPr/>
              </p:nvSpPr>
              <p:spPr>
                <a:xfrm>
                  <a:off x="6628595" y="3048001"/>
                  <a:ext cx="525670" cy="525670"/>
                </a:xfrm>
                <a:prstGeom prst="roundRect">
                  <a:avLst/>
                </a:prstGeom>
                <a:solidFill>
                  <a:srgbClr val="02ACD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pic>
              <p:nvPicPr>
                <p:cNvPr id="3" name="Kép 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85626" y="3101118"/>
                  <a:ext cx="410499" cy="410499"/>
                </a:xfrm>
                <a:prstGeom prst="rect">
                  <a:avLst/>
                </a:prstGeom>
              </p:spPr>
            </p:pic>
          </p:grpSp>
          <p:pic>
            <p:nvPicPr>
              <p:cNvPr id="30" name="Kép 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5387" y="3245104"/>
                <a:ext cx="2806928" cy="600464"/>
              </a:xfrm>
              <a:prstGeom prst="rect">
                <a:avLst/>
              </a:prstGeom>
            </p:spPr>
          </p:pic>
        </p:grpSp>
        <p:grpSp>
          <p:nvGrpSpPr>
            <p:cNvPr id="9" name="Csoportba foglalás 8"/>
            <p:cNvGrpSpPr/>
            <p:nvPr/>
          </p:nvGrpSpPr>
          <p:grpSpPr>
            <a:xfrm>
              <a:off x="6925918" y="3695170"/>
              <a:ext cx="3324712" cy="722564"/>
              <a:chOff x="6925918" y="3750586"/>
              <a:chExt cx="3324712" cy="722564"/>
            </a:xfrm>
          </p:grpSpPr>
          <p:pic>
            <p:nvPicPr>
              <p:cNvPr id="5" name="Kép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3527" y="3750586"/>
                <a:ext cx="2747103" cy="722564"/>
              </a:xfrm>
              <a:prstGeom prst="rect">
                <a:avLst/>
              </a:prstGeom>
            </p:spPr>
          </p:pic>
          <p:grpSp>
            <p:nvGrpSpPr>
              <p:cNvPr id="20" name="Csoportba foglalás 19"/>
              <p:cNvGrpSpPr/>
              <p:nvPr/>
            </p:nvGrpSpPr>
            <p:grpSpPr>
              <a:xfrm>
                <a:off x="6925918" y="3862298"/>
                <a:ext cx="525670" cy="525670"/>
                <a:chOff x="6628595" y="3048001"/>
                <a:chExt cx="525670" cy="525670"/>
              </a:xfrm>
            </p:grpSpPr>
            <p:sp>
              <p:nvSpPr>
                <p:cNvPr id="21" name="Lekerekített téglalap 20"/>
                <p:cNvSpPr/>
                <p:nvPr/>
              </p:nvSpPr>
              <p:spPr>
                <a:xfrm>
                  <a:off x="6628595" y="3048001"/>
                  <a:ext cx="525670" cy="525670"/>
                </a:xfrm>
                <a:prstGeom prst="roundRect">
                  <a:avLst/>
                </a:prstGeom>
                <a:solidFill>
                  <a:srgbClr val="02ACD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pic>
              <p:nvPicPr>
                <p:cNvPr id="22" name="Kép 2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85626" y="3101118"/>
                  <a:ext cx="410499" cy="410499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1" name="Kép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43" y="1979634"/>
            <a:ext cx="3188163" cy="322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22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llipszis 46"/>
          <p:cNvSpPr/>
          <p:nvPr/>
        </p:nvSpPr>
        <p:spPr>
          <a:xfrm>
            <a:off x="813130" y="4517400"/>
            <a:ext cx="1958513" cy="1958513"/>
          </a:xfrm>
          <a:prstGeom prst="ellipse">
            <a:avLst/>
          </a:prstGeom>
          <a:solidFill>
            <a:srgbClr val="FAD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5108515" y="256887"/>
            <a:ext cx="6296366" cy="2007631"/>
            <a:chOff x="4563312" y="256887"/>
            <a:chExt cx="6296366" cy="2007631"/>
          </a:xfrm>
        </p:grpSpPr>
        <p:sp>
          <p:nvSpPr>
            <p:cNvPr id="2" name="Ellipszis 1"/>
            <p:cNvSpPr/>
            <p:nvPr/>
          </p:nvSpPr>
          <p:spPr>
            <a:xfrm>
              <a:off x="4563312" y="306005"/>
              <a:ext cx="1958513" cy="1958513"/>
            </a:xfrm>
            <a:prstGeom prst="ellipse">
              <a:avLst/>
            </a:prstGeom>
            <a:solidFill>
              <a:srgbClr val="CEE9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Ellipszis 47"/>
            <p:cNvSpPr/>
            <p:nvPr/>
          </p:nvSpPr>
          <p:spPr>
            <a:xfrm>
              <a:off x="6732238" y="256887"/>
              <a:ext cx="1958513" cy="1958513"/>
            </a:xfrm>
            <a:prstGeom prst="ellipse">
              <a:avLst/>
            </a:prstGeom>
            <a:solidFill>
              <a:srgbClr val="FAD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Ellipszis 48"/>
            <p:cNvSpPr/>
            <p:nvPr/>
          </p:nvSpPr>
          <p:spPr>
            <a:xfrm>
              <a:off x="8901165" y="299983"/>
              <a:ext cx="1958513" cy="1958513"/>
            </a:xfrm>
            <a:prstGeom prst="ellipse">
              <a:avLst/>
            </a:prstGeom>
            <a:solidFill>
              <a:srgbClr val="BDCA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" name="Csoportba foglalás 5"/>
          <p:cNvGrpSpPr/>
          <p:nvPr/>
        </p:nvGrpSpPr>
        <p:grpSpPr>
          <a:xfrm>
            <a:off x="5108515" y="2373431"/>
            <a:ext cx="6308440" cy="2011075"/>
            <a:chOff x="4563312" y="2373431"/>
            <a:chExt cx="6308440" cy="2011075"/>
          </a:xfrm>
        </p:grpSpPr>
        <p:sp>
          <p:nvSpPr>
            <p:cNvPr id="39" name="Ellipszis 38"/>
            <p:cNvSpPr/>
            <p:nvPr/>
          </p:nvSpPr>
          <p:spPr>
            <a:xfrm>
              <a:off x="8913239" y="2373431"/>
              <a:ext cx="1958513" cy="1958513"/>
            </a:xfrm>
            <a:prstGeom prst="ellipse">
              <a:avLst/>
            </a:prstGeom>
            <a:solidFill>
              <a:srgbClr val="B9D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Ellipszis 50"/>
            <p:cNvSpPr/>
            <p:nvPr/>
          </p:nvSpPr>
          <p:spPr>
            <a:xfrm>
              <a:off x="4563312" y="2425993"/>
              <a:ext cx="1958513" cy="1958513"/>
            </a:xfrm>
            <a:prstGeom prst="ellipse">
              <a:avLst/>
            </a:prstGeom>
            <a:solidFill>
              <a:srgbClr val="F8B9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Ellipszis 51"/>
            <p:cNvSpPr/>
            <p:nvPr/>
          </p:nvSpPr>
          <p:spPr>
            <a:xfrm>
              <a:off x="6732238" y="2376875"/>
              <a:ext cx="1958513" cy="1958513"/>
            </a:xfrm>
            <a:prstGeom prst="ellipse">
              <a:avLst/>
            </a:prstGeom>
            <a:solidFill>
              <a:srgbClr val="A6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53" name="Ellipszis 52"/>
          <p:cNvSpPr/>
          <p:nvPr/>
        </p:nvSpPr>
        <p:spPr>
          <a:xfrm>
            <a:off x="2983045" y="4539959"/>
            <a:ext cx="1958513" cy="1958513"/>
          </a:xfrm>
          <a:prstGeom prst="ellipse">
            <a:avLst/>
          </a:prstGeom>
          <a:solidFill>
            <a:srgbClr val="F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08515" y="853867"/>
            <a:ext cx="1925515" cy="92589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hu-HU" sz="31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egyszerű</a:t>
            </a:r>
            <a:r>
              <a:rPr lang="hu-HU" sz="22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pályázati rendszer</a:t>
            </a:r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Cím 1"/>
          <p:cNvSpPr txBox="1">
            <a:spLocks/>
          </p:cNvSpPr>
          <p:nvPr/>
        </p:nvSpPr>
        <p:spPr>
          <a:xfrm>
            <a:off x="877064" y="-18400"/>
            <a:ext cx="4975878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Miért </a:t>
            </a:r>
            <a:r>
              <a:rPr lang="hu-HU" sz="2800" spc="80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válasszam</a:t>
            </a:r>
            <a:r>
              <a:rPr lang="hu-HU" sz="2800" spc="8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sz="2800" spc="8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spc="8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 </a:t>
            </a:r>
          </a:p>
          <a:p>
            <a:r>
              <a:rPr lang="hu-HU" sz="2800" spc="8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programot?</a:t>
            </a:r>
          </a:p>
        </p:txBody>
      </p:sp>
      <p:sp>
        <p:nvSpPr>
          <p:cNvPr id="45" name="Háromszög 44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Tartalom helye 2"/>
          <p:cNvSpPr txBox="1">
            <a:spLocks/>
          </p:cNvSpPr>
          <p:nvPr/>
        </p:nvSpPr>
        <p:spPr>
          <a:xfrm>
            <a:off x="9446368" y="721890"/>
            <a:ext cx="1958513" cy="1493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u-HU" sz="160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határon túli</a:t>
            </a:r>
            <a:br>
              <a:rPr lang="hu-HU" sz="160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 nyelvű</a:t>
            </a:r>
            <a:b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képzések</a:t>
            </a:r>
          </a:p>
        </p:txBody>
      </p:sp>
      <p:sp>
        <p:nvSpPr>
          <p:cNvPr id="62" name="Tartalom helye 2"/>
          <p:cNvSpPr txBox="1">
            <a:spLocks/>
          </p:cNvSpPr>
          <p:nvPr/>
        </p:nvSpPr>
        <p:spPr>
          <a:xfrm>
            <a:off x="7264739" y="581655"/>
            <a:ext cx="1958513" cy="102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nemzetközi</a:t>
            </a:r>
            <a:b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tapasztalatszerzés </a:t>
            </a:r>
            <a:br>
              <a:rPr lang="hu-HU" sz="16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közelben</a:t>
            </a:r>
          </a:p>
        </p:txBody>
      </p:sp>
      <p:grpSp>
        <p:nvGrpSpPr>
          <p:cNvPr id="8" name="Csoportba foglalás 7"/>
          <p:cNvGrpSpPr/>
          <p:nvPr/>
        </p:nvGrpSpPr>
        <p:grpSpPr>
          <a:xfrm>
            <a:off x="5073705" y="2539600"/>
            <a:ext cx="6577603" cy="1892581"/>
            <a:chOff x="4558300" y="2539600"/>
            <a:chExt cx="6577603" cy="1892581"/>
          </a:xfrm>
        </p:grpSpPr>
        <p:sp>
          <p:nvSpPr>
            <p:cNvPr id="59" name="Tartalom helye 2"/>
            <p:cNvSpPr txBox="1">
              <a:spLocks/>
            </p:cNvSpPr>
            <p:nvPr/>
          </p:nvSpPr>
          <p:spPr>
            <a:xfrm>
              <a:off x="6776537" y="2857686"/>
              <a:ext cx="1958513" cy="129384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80000"/>
                </a:lnSpc>
                <a:buFont typeface="Arial" panose="020B0604020202020204" pitchFamily="34" charset="0"/>
                <a:buNone/>
              </a:pPr>
              <a:r>
                <a:rPr lang="hu-HU" sz="2400" b="1" dirty="0">
                  <a:solidFill>
                    <a:srgbClr val="0C5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hálózaton</a:t>
              </a:r>
              <a:br>
                <a:rPr lang="hu-HU" sz="2400" b="1" dirty="0">
                  <a:solidFill>
                    <a:srgbClr val="0C5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u-HU" sz="2400" b="1" dirty="0">
                  <a:solidFill>
                    <a:srgbClr val="0C5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kívüli</a:t>
              </a:r>
              <a:br>
                <a:rPr lang="hu-HU" sz="1600" b="1" dirty="0">
                  <a:solidFill>
                    <a:srgbClr val="0C5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u-HU" sz="1600" dirty="0">
                  <a:solidFill>
                    <a:srgbClr val="0C5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mobilitási</a:t>
              </a:r>
              <a:br>
                <a:rPr lang="hu-HU" sz="1600" dirty="0">
                  <a:solidFill>
                    <a:srgbClr val="0C5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u-HU" sz="1600" dirty="0">
                  <a:solidFill>
                    <a:srgbClr val="0C5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lehetőség</a:t>
              </a:r>
            </a:p>
          </p:txBody>
        </p:sp>
        <p:sp>
          <p:nvSpPr>
            <p:cNvPr id="64" name="Tartalom helye 2"/>
            <p:cNvSpPr txBox="1">
              <a:spLocks/>
            </p:cNvSpPr>
            <p:nvPr/>
          </p:nvSpPr>
          <p:spPr>
            <a:xfrm>
              <a:off x="8969900" y="2755000"/>
              <a:ext cx="1925515" cy="119537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hu-HU" sz="1900" dirty="0">
                  <a:solidFill>
                    <a:srgbClr val="028A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legkülönbözőbb</a:t>
              </a:r>
              <a:br>
                <a:rPr lang="hu-HU" sz="1900" dirty="0">
                  <a:solidFill>
                    <a:srgbClr val="028A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u-HU" sz="2400" b="1" dirty="0">
                  <a:solidFill>
                    <a:srgbClr val="028A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tudomány-területek</a:t>
              </a:r>
              <a:endParaRPr lang="hu-HU" sz="18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artalom helye 2"/>
            <p:cNvSpPr txBox="1">
              <a:spLocks/>
            </p:cNvSpPr>
            <p:nvPr/>
          </p:nvSpPr>
          <p:spPr>
            <a:xfrm>
              <a:off x="4558300" y="2938671"/>
              <a:ext cx="1958513" cy="149351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80000"/>
                </a:lnSpc>
                <a:buFont typeface="Arial" panose="020B0604020202020204" pitchFamily="34" charset="0"/>
                <a:buNone/>
              </a:pPr>
              <a:r>
                <a:rPr lang="hu-HU" sz="1600" dirty="0">
                  <a:solidFill>
                    <a:srgbClr val="E63B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izgalmas</a:t>
              </a:r>
              <a:br>
                <a:rPr lang="hu-HU" sz="1600" dirty="0">
                  <a:solidFill>
                    <a:srgbClr val="E63B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u-HU" sz="2400" b="1" dirty="0">
                  <a:solidFill>
                    <a:srgbClr val="E63B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nyári egyetemek</a:t>
              </a:r>
            </a:p>
          </p:txBody>
        </p:sp>
        <p:grpSp>
          <p:nvGrpSpPr>
            <p:cNvPr id="73" name="Csoportba foglalás 72"/>
            <p:cNvGrpSpPr/>
            <p:nvPr/>
          </p:nvGrpSpPr>
          <p:grpSpPr>
            <a:xfrm>
              <a:off x="6074390" y="2539600"/>
              <a:ext cx="673145" cy="725451"/>
              <a:chOff x="10463483" y="4539959"/>
              <a:chExt cx="884846" cy="953603"/>
            </a:xfrm>
          </p:grpSpPr>
          <p:sp>
            <p:nvSpPr>
              <p:cNvPr id="71" name="Ellipszis 70"/>
              <p:cNvSpPr/>
              <p:nvPr/>
            </p:nvSpPr>
            <p:spPr>
              <a:xfrm>
                <a:off x="10463483" y="4539959"/>
                <a:ext cx="884846" cy="884846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2" name="Kép 7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51" t="27533" r="29244" b="29049"/>
              <a:stretch/>
            </p:blipFill>
            <p:spPr>
              <a:xfrm>
                <a:off x="10479016" y="4722037"/>
                <a:ext cx="695325" cy="771525"/>
              </a:xfrm>
              <a:prstGeom prst="rect">
                <a:avLst/>
              </a:prstGeom>
            </p:spPr>
          </p:pic>
        </p:grpSp>
        <p:pic>
          <p:nvPicPr>
            <p:cNvPr id="74" name="Kép 7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25" t="23422" r="33908" b="25119"/>
            <a:stretch/>
          </p:blipFill>
          <p:spPr>
            <a:xfrm>
              <a:off x="10583453" y="3282627"/>
              <a:ext cx="552450" cy="914401"/>
            </a:xfrm>
            <a:prstGeom prst="rect">
              <a:avLst/>
            </a:prstGeom>
          </p:spPr>
        </p:pic>
      </p:grpSp>
      <p:pic>
        <p:nvPicPr>
          <p:cNvPr id="75" name="Kép 7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7" t="30232" r="20946" b="30199"/>
          <a:stretch/>
        </p:blipFill>
        <p:spPr>
          <a:xfrm rot="21183147">
            <a:off x="4965645" y="1649680"/>
            <a:ext cx="915754" cy="636753"/>
          </a:xfrm>
          <a:prstGeom prst="rect">
            <a:avLst/>
          </a:prstGeom>
        </p:spPr>
      </p:pic>
      <p:pic>
        <p:nvPicPr>
          <p:cNvPr id="76" name="Kép 7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8" t="25357" r="25359" b="28009"/>
          <a:stretch/>
        </p:blipFill>
        <p:spPr>
          <a:xfrm>
            <a:off x="7923518" y="1519102"/>
            <a:ext cx="781889" cy="739394"/>
          </a:xfrm>
          <a:prstGeom prst="rect">
            <a:avLst/>
          </a:prstGeom>
        </p:spPr>
      </p:pic>
      <p:grpSp>
        <p:nvGrpSpPr>
          <p:cNvPr id="7" name="Csoportba foglalás 6"/>
          <p:cNvGrpSpPr/>
          <p:nvPr/>
        </p:nvGrpSpPr>
        <p:grpSpPr>
          <a:xfrm>
            <a:off x="4813361" y="4079978"/>
            <a:ext cx="6591520" cy="2456670"/>
            <a:chOff x="4268158" y="4079978"/>
            <a:chExt cx="6591520" cy="2456670"/>
          </a:xfrm>
        </p:grpSpPr>
        <p:grpSp>
          <p:nvGrpSpPr>
            <p:cNvPr id="54" name="Csoportba foglalás 53"/>
            <p:cNvGrpSpPr/>
            <p:nvPr/>
          </p:nvGrpSpPr>
          <p:grpSpPr>
            <a:xfrm>
              <a:off x="4563312" y="4496864"/>
              <a:ext cx="6296366" cy="2007631"/>
              <a:chOff x="4563312" y="410957"/>
              <a:chExt cx="5818742" cy="1855338"/>
            </a:xfrm>
          </p:grpSpPr>
          <p:sp>
            <p:nvSpPr>
              <p:cNvPr id="55" name="Ellipszis 54"/>
              <p:cNvSpPr/>
              <p:nvPr/>
            </p:nvSpPr>
            <p:spPr>
              <a:xfrm>
                <a:off x="4563312" y="456349"/>
                <a:ext cx="1809946" cy="1809946"/>
              </a:xfrm>
              <a:prstGeom prst="ellipse">
                <a:avLst/>
              </a:prstGeom>
              <a:solidFill>
                <a:srgbClr val="B4F0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6" name="Ellipszis 55"/>
              <p:cNvSpPr/>
              <p:nvPr/>
            </p:nvSpPr>
            <p:spPr>
              <a:xfrm>
                <a:off x="6567710" y="410957"/>
                <a:ext cx="1809946" cy="1809946"/>
              </a:xfrm>
              <a:prstGeom prst="ellipse">
                <a:avLst/>
              </a:prstGeom>
              <a:solidFill>
                <a:srgbClr val="CEE9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7" name="Ellipszis 56"/>
              <p:cNvSpPr/>
              <p:nvPr/>
            </p:nvSpPr>
            <p:spPr>
              <a:xfrm>
                <a:off x="8572108" y="450784"/>
                <a:ext cx="1809946" cy="1809946"/>
              </a:xfrm>
              <a:prstGeom prst="ellipse">
                <a:avLst/>
              </a:prstGeom>
              <a:solidFill>
                <a:srgbClr val="FBDC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61" name="Tartalom helye 2"/>
            <p:cNvSpPr txBox="1">
              <a:spLocks/>
            </p:cNvSpPr>
            <p:nvPr/>
          </p:nvSpPr>
          <p:spPr>
            <a:xfrm>
              <a:off x="8917663" y="5156801"/>
              <a:ext cx="1925515" cy="9258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hu-HU" b="1" dirty="0">
                  <a:solidFill>
                    <a:srgbClr val="E63B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EU-n kívüli </a:t>
              </a:r>
              <a:r>
                <a:rPr lang="hu-HU" sz="2000" dirty="0">
                  <a:solidFill>
                    <a:srgbClr val="E63B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országok</a:t>
              </a:r>
              <a:br>
                <a:rPr lang="hu-HU" sz="2000" dirty="0">
                  <a:solidFill>
                    <a:srgbClr val="E63B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u-HU" sz="2000" dirty="0">
                  <a:solidFill>
                    <a:srgbClr val="E63B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 elérhetők</a:t>
              </a:r>
            </a:p>
          </p:txBody>
        </p:sp>
        <p:sp>
          <p:nvSpPr>
            <p:cNvPr id="65" name="Tartalom helye 2"/>
            <p:cNvSpPr txBox="1">
              <a:spLocks/>
            </p:cNvSpPr>
            <p:nvPr/>
          </p:nvSpPr>
          <p:spPr>
            <a:xfrm>
              <a:off x="4578194" y="5138928"/>
              <a:ext cx="1925515" cy="13977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hu-HU" sz="3000" b="1" dirty="0">
                  <a:solidFill>
                    <a:srgbClr val="028A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szakmai és személyes kapcsolatok</a:t>
              </a:r>
              <a:r>
                <a:rPr lang="hu-HU" sz="2200" b="1" dirty="0">
                  <a:solidFill>
                    <a:srgbClr val="028A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2000" dirty="0">
                  <a:solidFill>
                    <a:srgbClr val="028A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építése</a:t>
              </a:r>
            </a:p>
          </p:txBody>
        </p:sp>
        <p:sp>
          <p:nvSpPr>
            <p:cNvPr id="66" name="Tartalom helye 2"/>
            <p:cNvSpPr txBox="1">
              <a:spLocks/>
            </p:cNvSpPr>
            <p:nvPr/>
          </p:nvSpPr>
          <p:spPr>
            <a:xfrm>
              <a:off x="6706569" y="4934578"/>
              <a:ext cx="2012757" cy="99824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hu-HU" sz="3100" b="1" dirty="0">
                  <a:solidFill>
                    <a:srgbClr val="0C5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rövid távú mobilitási </a:t>
              </a:r>
              <a:r>
                <a:rPr lang="hu-HU" sz="2000" dirty="0">
                  <a:solidFill>
                    <a:srgbClr val="0C5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lehetőségek</a:t>
              </a:r>
            </a:p>
          </p:txBody>
        </p:sp>
        <p:pic>
          <p:nvPicPr>
            <p:cNvPr id="27" name="Kép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158" y="4079978"/>
              <a:ext cx="1200623" cy="1215214"/>
            </a:xfrm>
            <a:prstGeom prst="rect">
              <a:avLst/>
            </a:prstGeom>
          </p:spPr>
        </p:pic>
        <p:pic>
          <p:nvPicPr>
            <p:cNvPr id="77" name="Kép 7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97" t="27409" r="27668" b="29085"/>
            <a:stretch/>
          </p:blipFill>
          <p:spPr>
            <a:xfrm>
              <a:off x="7474404" y="5850847"/>
              <a:ext cx="685800" cy="685801"/>
            </a:xfrm>
            <a:prstGeom prst="rect">
              <a:avLst/>
            </a:prstGeom>
          </p:spPr>
        </p:pic>
      </p:grpSp>
      <p:grpSp>
        <p:nvGrpSpPr>
          <p:cNvPr id="10" name="Csoportba foglalás 9"/>
          <p:cNvGrpSpPr/>
          <p:nvPr/>
        </p:nvGrpSpPr>
        <p:grpSpPr>
          <a:xfrm>
            <a:off x="800881" y="2303371"/>
            <a:ext cx="1970762" cy="1958513"/>
            <a:chOff x="471315" y="2303371"/>
            <a:chExt cx="1970762" cy="1958513"/>
          </a:xfrm>
        </p:grpSpPr>
        <p:sp>
          <p:nvSpPr>
            <p:cNvPr id="36" name="Ellipszis 35"/>
            <p:cNvSpPr/>
            <p:nvPr/>
          </p:nvSpPr>
          <p:spPr>
            <a:xfrm>
              <a:off x="471315" y="2303371"/>
              <a:ext cx="1958513" cy="1958513"/>
            </a:xfrm>
            <a:prstGeom prst="ellipse">
              <a:avLst/>
            </a:prstGeom>
            <a:solidFill>
              <a:srgbClr val="B9D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Tartalom helye 2"/>
            <p:cNvSpPr txBox="1">
              <a:spLocks/>
            </p:cNvSpPr>
            <p:nvPr/>
          </p:nvSpPr>
          <p:spPr>
            <a:xfrm>
              <a:off x="516562" y="2678116"/>
              <a:ext cx="1925515" cy="138539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hu-HU" sz="2400" b="1" dirty="0">
                  <a:solidFill>
                    <a:srgbClr val="028A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bővülő</a:t>
              </a:r>
              <a:br>
                <a:rPr lang="hu-HU" sz="2400" b="1" dirty="0">
                  <a:solidFill>
                    <a:srgbClr val="028A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u-HU" sz="2400" b="1" dirty="0">
                  <a:solidFill>
                    <a:srgbClr val="028A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források</a:t>
              </a:r>
              <a:endParaRPr lang="hu-HU" sz="18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artalom helye 2"/>
          <p:cNvSpPr txBox="1">
            <a:spLocks/>
          </p:cNvSpPr>
          <p:nvPr/>
        </p:nvSpPr>
        <p:spPr>
          <a:xfrm>
            <a:off x="549152" y="4836023"/>
            <a:ext cx="2432304" cy="1366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elősegíti</a:t>
            </a:r>
            <a:b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kredit-</a:t>
            </a:r>
            <a:b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elismerést</a:t>
            </a:r>
            <a:b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(mobilitási ablak)</a:t>
            </a:r>
          </a:p>
        </p:txBody>
      </p:sp>
      <p:sp>
        <p:nvSpPr>
          <p:cNvPr id="42" name="Ellipszis 41"/>
          <p:cNvSpPr/>
          <p:nvPr/>
        </p:nvSpPr>
        <p:spPr>
          <a:xfrm>
            <a:off x="2971983" y="2377399"/>
            <a:ext cx="1958513" cy="1958513"/>
          </a:xfrm>
          <a:prstGeom prst="ellipse">
            <a:avLst/>
          </a:prstGeom>
          <a:solidFill>
            <a:srgbClr val="BDCA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Tartalom helye 2"/>
          <p:cNvSpPr txBox="1">
            <a:spLocks/>
          </p:cNvSpPr>
          <p:nvPr/>
        </p:nvSpPr>
        <p:spPr>
          <a:xfrm>
            <a:off x="2972587" y="2598085"/>
            <a:ext cx="1925515" cy="1722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b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pályázatok</a:t>
            </a:r>
            <a:br>
              <a:rPr lang="hu-HU" sz="180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80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felé</a:t>
            </a:r>
            <a:br>
              <a:rPr lang="hu-HU" sz="180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800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továbblépési</a:t>
            </a:r>
            <a:br>
              <a:rPr lang="hu-HU" sz="180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80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lehetőség</a:t>
            </a:r>
            <a:endParaRPr lang="hu-HU" sz="2400" b="1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artalom helye 2"/>
          <p:cNvSpPr txBox="1">
            <a:spLocks/>
          </p:cNvSpPr>
          <p:nvPr/>
        </p:nvSpPr>
        <p:spPr>
          <a:xfrm>
            <a:off x="2916867" y="4820479"/>
            <a:ext cx="2108170" cy="13663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idegen</a:t>
            </a:r>
            <a:b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nyelvű</a:t>
            </a:r>
            <a:b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kurzuskínálat</a:t>
            </a:r>
            <a:b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bővítése,</a:t>
            </a:r>
            <a:b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vendégoktatók</a:t>
            </a:r>
          </a:p>
        </p:txBody>
      </p:sp>
      <p:sp>
        <p:nvSpPr>
          <p:cNvPr id="12" name="Ellipszis 11"/>
          <p:cNvSpPr/>
          <p:nvPr/>
        </p:nvSpPr>
        <p:spPr>
          <a:xfrm>
            <a:off x="2957482" y="2260661"/>
            <a:ext cx="643760" cy="643760"/>
          </a:xfrm>
          <a:prstGeom prst="ellipse">
            <a:avLst/>
          </a:prstGeom>
          <a:solidFill>
            <a:srgbClr val="FFF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5" t="39187" r="62400" b="39200"/>
          <a:stretch/>
        </p:blipFill>
        <p:spPr>
          <a:xfrm rot="759110">
            <a:off x="3030435" y="2406060"/>
            <a:ext cx="493776" cy="384049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5278" flipH="1">
            <a:off x="934762" y="3186811"/>
            <a:ext cx="1218415" cy="142940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6" t="21175" r="20160" b="22221"/>
          <a:stretch/>
        </p:blipFill>
        <p:spPr>
          <a:xfrm>
            <a:off x="2580871" y="5651717"/>
            <a:ext cx="801169" cy="779899"/>
          </a:xfrm>
          <a:prstGeom prst="rect">
            <a:avLst/>
          </a:prstGeom>
        </p:spPr>
      </p:pic>
      <p:grpSp>
        <p:nvGrpSpPr>
          <p:cNvPr id="15" name="Csoportba foglalás 14"/>
          <p:cNvGrpSpPr/>
          <p:nvPr/>
        </p:nvGrpSpPr>
        <p:grpSpPr>
          <a:xfrm>
            <a:off x="7845844" y="3905730"/>
            <a:ext cx="1409742" cy="377022"/>
            <a:chOff x="7843237" y="3971725"/>
            <a:chExt cx="1409742" cy="377022"/>
          </a:xfrm>
        </p:grpSpPr>
        <p:sp>
          <p:nvSpPr>
            <p:cNvPr id="14" name="Téglalap 13"/>
            <p:cNvSpPr/>
            <p:nvPr/>
          </p:nvSpPr>
          <p:spPr>
            <a:xfrm rot="20987316">
              <a:off x="7916479" y="4066846"/>
              <a:ext cx="1183906" cy="202478"/>
            </a:xfrm>
            <a:prstGeom prst="rect">
              <a:avLst/>
            </a:prstGeom>
            <a:solidFill>
              <a:srgbClr val="FAD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63" name="Kép 62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09" t="25269" r="27399" b="62895"/>
            <a:stretch/>
          </p:blipFill>
          <p:spPr>
            <a:xfrm rot="21157323">
              <a:off x="7843237" y="3971725"/>
              <a:ext cx="1409742" cy="3770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1560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Csoportba foglalás 18"/>
          <p:cNvGrpSpPr/>
          <p:nvPr/>
        </p:nvGrpSpPr>
        <p:grpSpPr>
          <a:xfrm>
            <a:off x="142117" y="3833637"/>
            <a:ext cx="4006565" cy="2935678"/>
            <a:chOff x="281450" y="3833637"/>
            <a:chExt cx="4006565" cy="2935678"/>
          </a:xfrm>
        </p:grpSpPr>
        <p:sp>
          <p:nvSpPr>
            <p:cNvPr id="30" name="Téglalap 29"/>
            <p:cNvSpPr/>
            <p:nvPr/>
          </p:nvSpPr>
          <p:spPr>
            <a:xfrm rot="16200000">
              <a:off x="802664" y="3368740"/>
              <a:ext cx="2935678" cy="3865472"/>
            </a:xfrm>
            <a:prstGeom prst="rect">
              <a:avLst/>
            </a:prstGeom>
            <a:solidFill>
              <a:srgbClr val="0C5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281450" y="3880713"/>
              <a:ext cx="4006565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„A CEEPUS ösztöndíjak kinyitják hallgatóink és oktatóink látókörét </a:t>
              </a:r>
              <a:r>
                <a:rPr lang="hu-H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olyan országok irányába is, amelyekről nem feltétlenül tudunk eleget</a:t>
              </a:r>
              <a:r>
                <a:rPr lang="hu-H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A klasszikus tanulmányi mobilitások mellett kiváló lehetőséget biztosítanak rövid időtartamú szakmai tapasztalatok szerzésére is. A beérkező oktatók és hallgatók színesítik tanéveinket és hasznos információkat adnak országukról, amely nagy érték lehet a jövő mérnökei számára.” </a:t>
              </a:r>
            </a:p>
            <a:p>
              <a:pPr algn="ctr"/>
              <a:endParaRPr lang="hu-H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hu-HU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Dr. habil. Gál József </a:t>
              </a:r>
            </a:p>
            <a:p>
              <a:pPr algn="ctr"/>
              <a:r>
                <a:rPr lang="hu-HU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PhD dékánhelyettes, SZTE MK</a:t>
              </a:r>
            </a:p>
          </p:txBody>
        </p:sp>
      </p:grpSp>
      <p:grpSp>
        <p:nvGrpSpPr>
          <p:cNvPr id="21" name="Csoportba foglalás 20"/>
          <p:cNvGrpSpPr/>
          <p:nvPr/>
        </p:nvGrpSpPr>
        <p:grpSpPr>
          <a:xfrm>
            <a:off x="4148684" y="1179577"/>
            <a:ext cx="3890979" cy="2587752"/>
            <a:chOff x="4288017" y="1179577"/>
            <a:chExt cx="3890979" cy="2587752"/>
          </a:xfrm>
        </p:grpSpPr>
        <p:sp>
          <p:nvSpPr>
            <p:cNvPr id="29" name="Téglalap 28"/>
            <p:cNvSpPr/>
            <p:nvPr/>
          </p:nvSpPr>
          <p:spPr>
            <a:xfrm rot="16200000">
              <a:off x="4939631" y="527964"/>
              <a:ext cx="2587752" cy="3890978"/>
            </a:xfrm>
            <a:prstGeom prst="rect">
              <a:avLst/>
            </a:prstGeom>
            <a:solidFill>
              <a:srgbClr val="02AC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4288017" y="1219237"/>
              <a:ext cx="3890979" cy="24622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„A Szent István Egyetem számára a CEEPUS egy közös mesterképzési program kialakítását eredményezte az egyik több mint 20 éve működő hálózatunkban, a diplomamunkán dolgozó hallgatóinknak pedig </a:t>
              </a:r>
              <a:r>
                <a:rPr lang="hu-H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egyedülálló lehetőség a rövid tanulmányúton való részvétel</a:t>
              </a:r>
              <a:r>
                <a:rPr lang="hu-H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mely más ösztöndíjprogramokban nem, vagy csak nagyon nehezen elérhető.”</a:t>
              </a:r>
            </a:p>
            <a:p>
              <a:pPr algn="ctr"/>
              <a:r>
                <a:rPr lang="hu-H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hu-HU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Dr. Tarr Zsuzsanna </a:t>
              </a:r>
            </a:p>
            <a:p>
              <a:pPr algn="ctr"/>
              <a:r>
                <a:rPr lang="hu-HU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intézményi CEEPUS koordinátor, SZIE</a:t>
              </a:r>
            </a:p>
          </p:txBody>
        </p:sp>
      </p:grpSp>
      <p:grpSp>
        <p:nvGrpSpPr>
          <p:cNvPr id="22" name="Csoportba foglalás 21"/>
          <p:cNvGrpSpPr/>
          <p:nvPr/>
        </p:nvGrpSpPr>
        <p:grpSpPr>
          <a:xfrm>
            <a:off x="8082053" y="3833639"/>
            <a:ext cx="3959394" cy="2935676"/>
            <a:chOff x="8178996" y="3833638"/>
            <a:chExt cx="3959394" cy="2935676"/>
          </a:xfrm>
        </p:grpSpPr>
        <p:sp>
          <p:nvSpPr>
            <p:cNvPr id="45" name="Téglalap 44"/>
            <p:cNvSpPr/>
            <p:nvPr/>
          </p:nvSpPr>
          <p:spPr>
            <a:xfrm rot="16200000">
              <a:off x="8720492" y="3351415"/>
              <a:ext cx="2935676" cy="3900121"/>
            </a:xfrm>
            <a:prstGeom prst="rect">
              <a:avLst/>
            </a:prstGeom>
            <a:solidFill>
              <a:srgbClr val="E63B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8178996" y="4041755"/>
              <a:ext cx="3894460" cy="2564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hu-H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3" y="1182957"/>
            <a:ext cx="3865471" cy="257698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10980" r="10467" b="318"/>
          <a:stretch/>
        </p:blipFill>
        <p:spPr>
          <a:xfrm>
            <a:off x="4148684" y="3833637"/>
            <a:ext cx="3882953" cy="293567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" b="43309"/>
          <a:stretch/>
        </p:blipFill>
        <p:spPr>
          <a:xfrm>
            <a:off x="8095978" y="1191972"/>
            <a:ext cx="3903080" cy="2566212"/>
          </a:xfrm>
          <a:prstGeom prst="rect">
            <a:avLst/>
          </a:prstGeom>
        </p:spPr>
      </p:pic>
      <p:sp>
        <p:nvSpPr>
          <p:cNvPr id="17" name="Cím 1"/>
          <p:cNvSpPr txBox="1">
            <a:spLocks/>
          </p:cNvSpPr>
          <p:nvPr/>
        </p:nvSpPr>
        <p:spPr>
          <a:xfrm>
            <a:off x="1042417" y="281711"/>
            <a:ext cx="12077779" cy="78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spc="8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4800" spc="8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57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 </a:t>
            </a:r>
            <a:r>
              <a:rPr lang="hu-HU" sz="3600" spc="8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mindenkinek remek lehetőség!</a:t>
            </a:r>
          </a:p>
        </p:txBody>
      </p:sp>
      <p:sp>
        <p:nvSpPr>
          <p:cNvPr id="18" name="Téglalap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02A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Háromszög 22"/>
          <p:cNvSpPr/>
          <p:nvPr/>
        </p:nvSpPr>
        <p:spPr>
          <a:xfrm>
            <a:off x="1798852" y="3402997"/>
            <a:ext cx="550980" cy="356940"/>
          </a:xfrm>
          <a:prstGeom prst="triangle">
            <a:avLst/>
          </a:prstGeom>
          <a:solidFill>
            <a:srgbClr val="7AE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Háromszög 24"/>
          <p:cNvSpPr/>
          <p:nvPr/>
        </p:nvSpPr>
        <p:spPr>
          <a:xfrm>
            <a:off x="9786260" y="3397136"/>
            <a:ext cx="550980" cy="356940"/>
          </a:xfrm>
          <a:prstGeom prst="triangle">
            <a:avLst/>
          </a:prstGeom>
          <a:solidFill>
            <a:srgbClr val="F8B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Háromszög 25"/>
          <p:cNvSpPr/>
          <p:nvPr/>
        </p:nvSpPr>
        <p:spPr>
          <a:xfrm rot="10800000">
            <a:off x="5814670" y="3838536"/>
            <a:ext cx="550980" cy="356940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Háromszög 27"/>
          <p:cNvSpPr/>
          <p:nvPr/>
        </p:nvSpPr>
        <p:spPr>
          <a:xfrm rot="5400000">
            <a:off x="-111335" y="349170"/>
            <a:ext cx="996485" cy="645551"/>
          </a:xfrm>
          <a:prstGeom prst="triangle">
            <a:avLst/>
          </a:prstGeom>
          <a:solidFill>
            <a:srgbClr val="02A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8141326" y="3865324"/>
            <a:ext cx="390012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„A CEEPUS egyedi színfolt az egyetem életében és nemzetköziesítési törekvéseiben. A programban jelen van a </a:t>
            </a:r>
            <a:r>
              <a:rPr lang="hu-H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semmihez nem hasonlítható közös közép-kelet-dél-európai tapasztalat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amely a sokban hasonló múltú és sorsú országok kollégáit összekovácsolta. A többször megrendezett nyári egyetemek és koordinációs találkozók is azt a célt szolgálták, hogy ápoljuk </a:t>
            </a:r>
            <a:b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ezt a kapcsolatot.”</a:t>
            </a:r>
          </a:p>
          <a:p>
            <a:pPr algn="ctr">
              <a:spcAft>
                <a:spcPts val="0"/>
              </a:spcAft>
            </a:pPr>
            <a:endParaRPr lang="hu-HU" sz="1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hu-HU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Szőke Edit </a:t>
            </a:r>
          </a:p>
          <a:p>
            <a:pPr algn="ctr">
              <a:spcAft>
                <a:spcPts val="0"/>
              </a:spcAft>
            </a:pPr>
            <a:r>
              <a:rPr lang="hu-HU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intézményi CEEPUS koordinátor, ME</a:t>
            </a:r>
          </a:p>
        </p:txBody>
      </p:sp>
    </p:spTree>
    <p:extLst>
      <p:ext uri="{BB962C8B-B14F-4D97-AF65-F5344CB8AC3E}">
        <p14:creationId xmlns:p14="http://schemas.microsoft.com/office/powerpoint/2010/main" val="129251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Kép 40"/>
          <p:cNvPicPr>
            <a:picLocks noChangeAspect="1"/>
          </p:cNvPicPr>
          <p:nvPr/>
        </p:nvPicPr>
        <p:blipFill rotWithShape="1">
          <a:blip r:embed="rId2"/>
          <a:srcRect l="1147" r="8463"/>
          <a:stretch/>
        </p:blipFill>
        <p:spPr>
          <a:xfrm>
            <a:off x="5570383" y="45392"/>
            <a:ext cx="6561055" cy="5893495"/>
          </a:xfrm>
          <a:prstGeom prst="rect">
            <a:avLst/>
          </a:prstGeom>
        </p:spPr>
      </p:pic>
      <p:sp>
        <p:nvSpPr>
          <p:cNvPr id="11" name="Ellipszis 10"/>
          <p:cNvSpPr/>
          <p:nvPr/>
        </p:nvSpPr>
        <p:spPr>
          <a:xfrm>
            <a:off x="4508238" y="4061420"/>
            <a:ext cx="1320045" cy="13200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Cím 1"/>
          <p:cNvSpPr txBox="1">
            <a:spLocks/>
          </p:cNvSpPr>
          <p:nvPr/>
        </p:nvSpPr>
        <p:spPr>
          <a:xfrm>
            <a:off x="891390" y="-26765"/>
            <a:ext cx="7441905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CEEPUS </a:t>
            </a:r>
            <a:r>
              <a:rPr lang="hu-HU" sz="2800" spc="8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országai</a:t>
            </a:r>
          </a:p>
        </p:txBody>
      </p:sp>
      <p:sp>
        <p:nvSpPr>
          <p:cNvPr id="45" name="Háromszög 44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859967" y="1649451"/>
            <a:ext cx="4892103" cy="4860889"/>
            <a:chOff x="386907" y="883736"/>
            <a:chExt cx="5726593" cy="5690056"/>
          </a:xfrm>
          <a:effectLst/>
        </p:grpSpPr>
        <p:grpSp>
          <p:nvGrpSpPr>
            <p:cNvPr id="8" name="Csoportba foglalás 7"/>
            <p:cNvGrpSpPr/>
            <p:nvPr/>
          </p:nvGrpSpPr>
          <p:grpSpPr>
            <a:xfrm>
              <a:off x="386907" y="3786672"/>
              <a:ext cx="5712235" cy="2787120"/>
              <a:chOff x="2400072" y="2376875"/>
              <a:chExt cx="8459606" cy="4127620"/>
            </a:xfrm>
          </p:grpSpPr>
          <p:grpSp>
            <p:nvGrpSpPr>
              <p:cNvPr id="6" name="Csoportba foglalás 5"/>
              <p:cNvGrpSpPr/>
              <p:nvPr/>
            </p:nvGrpSpPr>
            <p:grpSpPr>
              <a:xfrm>
                <a:off x="2400072" y="2376875"/>
                <a:ext cx="8459606" cy="2007631"/>
                <a:chOff x="2400072" y="2376875"/>
                <a:chExt cx="8459606" cy="2007631"/>
              </a:xfrm>
            </p:grpSpPr>
            <p:sp>
              <p:nvSpPr>
                <p:cNvPr id="49" name="Ellipszis 48"/>
                <p:cNvSpPr/>
                <p:nvPr/>
              </p:nvSpPr>
              <p:spPr>
                <a:xfrm>
                  <a:off x="2400072" y="2401174"/>
                  <a:ext cx="1958513" cy="1958513"/>
                </a:xfrm>
                <a:prstGeom prst="ellipse">
                  <a:avLst/>
                </a:prstGeom>
                <a:solidFill>
                  <a:srgbClr val="BDCAD6"/>
                </a:solidFill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50" name="Csoportba foglalás 49"/>
                <p:cNvGrpSpPr/>
                <p:nvPr/>
              </p:nvGrpSpPr>
              <p:grpSpPr>
                <a:xfrm>
                  <a:off x="4563312" y="2376875"/>
                  <a:ext cx="6296366" cy="2007631"/>
                  <a:chOff x="4563312" y="410957"/>
                  <a:chExt cx="5818742" cy="1855338"/>
                </a:xfrm>
              </p:grpSpPr>
              <p:sp>
                <p:nvSpPr>
                  <p:cNvPr id="51" name="Ellipszis 50"/>
                  <p:cNvSpPr/>
                  <p:nvPr/>
                </p:nvSpPr>
                <p:spPr>
                  <a:xfrm>
                    <a:off x="4563312" y="456349"/>
                    <a:ext cx="1809946" cy="1809946"/>
                  </a:xfrm>
                  <a:prstGeom prst="ellipse">
                    <a:avLst/>
                  </a:prstGeom>
                  <a:solidFill>
                    <a:srgbClr val="F8B9AA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2" name="Ellipszis 51"/>
                  <p:cNvSpPr/>
                  <p:nvPr/>
                </p:nvSpPr>
                <p:spPr>
                  <a:xfrm>
                    <a:off x="6567710" y="410957"/>
                    <a:ext cx="1809946" cy="1809946"/>
                  </a:xfrm>
                  <a:prstGeom prst="ellipse">
                    <a:avLst/>
                  </a:prstGeom>
                  <a:solidFill>
                    <a:srgbClr val="A6E5F2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3" name="Ellipszis 52"/>
                  <p:cNvSpPr/>
                  <p:nvPr/>
                </p:nvSpPr>
                <p:spPr>
                  <a:xfrm>
                    <a:off x="8572108" y="450784"/>
                    <a:ext cx="1809946" cy="1809946"/>
                  </a:xfrm>
                  <a:prstGeom prst="ellipse">
                    <a:avLst/>
                  </a:prstGeom>
                  <a:solidFill>
                    <a:srgbClr val="B9DFED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7" name="Csoportba foglalás 6"/>
              <p:cNvGrpSpPr/>
              <p:nvPr/>
            </p:nvGrpSpPr>
            <p:grpSpPr>
              <a:xfrm>
                <a:off x="2400073" y="4496864"/>
                <a:ext cx="8459605" cy="2007631"/>
                <a:chOff x="2400073" y="4496864"/>
                <a:chExt cx="8459605" cy="2007631"/>
              </a:xfrm>
            </p:grpSpPr>
            <p:sp>
              <p:nvSpPr>
                <p:cNvPr id="48" name="Ellipszis 47"/>
                <p:cNvSpPr/>
                <p:nvPr/>
              </p:nvSpPr>
              <p:spPr>
                <a:xfrm>
                  <a:off x="2400073" y="4539959"/>
                  <a:ext cx="1958513" cy="1958513"/>
                </a:xfrm>
                <a:prstGeom prst="ellipse">
                  <a:avLst/>
                </a:prstGeom>
                <a:solidFill>
                  <a:srgbClr val="FADCC6"/>
                </a:solidFill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54" name="Csoportba foglalás 53"/>
                <p:cNvGrpSpPr/>
                <p:nvPr/>
              </p:nvGrpSpPr>
              <p:grpSpPr>
                <a:xfrm>
                  <a:off x="4563312" y="4496864"/>
                  <a:ext cx="6296366" cy="2007631"/>
                  <a:chOff x="4563312" y="410957"/>
                  <a:chExt cx="5818742" cy="1855338"/>
                </a:xfrm>
              </p:grpSpPr>
              <p:sp>
                <p:nvSpPr>
                  <p:cNvPr id="55" name="Ellipszis 54"/>
                  <p:cNvSpPr/>
                  <p:nvPr/>
                </p:nvSpPr>
                <p:spPr>
                  <a:xfrm>
                    <a:off x="4563312" y="456349"/>
                    <a:ext cx="1809946" cy="1809946"/>
                  </a:xfrm>
                  <a:prstGeom prst="ellipse">
                    <a:avLst/>
                  </a:prstGeom>
                  <a:solidFill>
                    <a:srgbClr val="B4F0FE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6" name="Ellipszis 55"/>
                  <p:cNvSpPr/>
                  <p:nvPr/>
                </p:nvSpPr>
                <p:spPr>
                  <a:xfrm>
                    <a:off x="6567710" y="410957"/>
                    <a:ext cx="1809946" cy="1809946"/>
                  </a:xfrm>
                  <a:prstGeom prst="ellipse">
                    <a:avLst/>
                  </a:prstGeom>
                  <a:solidFill>
                    <a:srgbClr val="CEE9F2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7" name="Ellipszis 56"/>
                  <p:cNvSpPr/>
                  <p:nvPr/>
                </p:nvSpPr>
                <p:spPr>
                  <a:xfrm>
                    <a:off x="8572108" y="450784"/>
                    <a:ext cx="1809946" cy="1809946"/>
                  </a:xfrm>
                  <a:prstGeom prst="ellipse">
                    <a:avLst/>
                  </a:prstGeom>
                  <a:solidFill>
                    <a:srgbClr val="FBDCD5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</p:grpSp>
        <p:grpSp>
          <p:nvGrpSpPr>
            <p:cNvPr id="42" name="Csoportba foglalás 41"/>
            <p:cNvGrpSpPr/>
            <p:nvPr/>
          </p:nvGrpSpPr>
          <p:grpSpPr>
            <a:xfrm rot="10800000">
              <a:off x="401265" y="883736"/>
              <a:ext cx="5712235" cy="2787120"/>
              <a:chOff x="2400072" y="2376875"/>
              <a:chExt cx="8459606" cy="4127620"/>
            </a:xfrm>
          </p:grpSpPr>
          <p:grpSp>
            <p:nvGrpSpPr>
              <p:cNvPr id="43" name="Csoportba foglalás 42"/>
              <p:cNvGrpSpPr/>
              <p:nvPr/>
            </p:nvGrpSpPr>
            <p:grpSpPr>
              <a:xfrm>
                <a:off x="2400072" y="2376875"/>
                <a:ext cx="8459606" cy="2007631"/>
                <a:chOff x="2400072" y="2376875"/>
                <a:chExt cx="8459606" cy="2007631"/>
              </a:xfrm>
            </p:grpSpPr>
            <p:sp>
              <p:nvSpPr>
                <p:cNvPr id="69" name="Ellipszis 68"/>
                <p:cNvSpPr/>
                <p:nvPr/>
              </p:nvSpPr>
              <p:spPr>
                <a:xfrm>
                  <a:off x="2400072" y="2401174"/>
                  <a:ext cx="1958513" cy="1958513"/>
                </a:xfrm>
                <a:prstGeom prst="ellipse">
                  <a:avLst/>
                </a:prstGeom>
                <a:solidFill>
                  <a:srgbClr val="BDCAD6"/>
                </a:solidFill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70" name="Csoportba foglalás 69"/>
                <p:cNvGrpSpPr/>
                <p:nvPr/>
              </p:nvGrpSpPr>
              <p:grpSpPr>
                <a:xfrm>
                  <a:off x="4563312" y="2376875"/>
                  <a:ext cx="6296366" cy="2007631"/>
                  <a:chOff x="4563312" y="410957"/>
                  <a:chExt cx="5818742" cy="1855338"/>
                </a:xfrm>
              </p:grpSpPr>
              <p:sp>
                <p:nvSpPr>
                  <p:cNvPr id="80" name="Ellipszis 79"/>
                  <p:cNvSpPr/>
                  <p:nvPr/>
                </p:nvSpPr>
                <p:spPr>
                  <a:xfrm>
                    <a:off x="4563312" y="456349"/>
                    <a:ext cx="1809946" cy="1809946"/>
                  </a:xfrm>
                  <a:prstGeom prst="ellipse">
                    <a:avLst/>
                  </a:prstGeom>
                  <a:solidFill>
                    <a:srgbClr val="F8B9AA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1" name="Ellipszis 80"/>
                  <p:cNvSpPr/>
                  <p:nvPr/>
                </p:nvSpPr>
                <p:spPr>
                  <a:xfrm>
                    <a:off x="6567710" y="410957"/>
                    <a:ext cx="1809946" cy="1809946"/>
                  </a:xfrm>
                  <a:prstGeom prst="ellipse">
                    <a:avLst/>
                  </a:prstGeom>
                  <a:solidFill>
                    <a:srgbClr val="A6E5F2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2" name="Ellipszis 81"/>
                  <p:cNvSpPr/>
                  <p:nvPr/>
                </p:nvSpPr>
                <p:spPr>
                  <a:xfrm>
                    <a:off x="8572108" y="450784"/>
                    <a:ext cx="1809946" cy="1809946"/>
                  </a:xfrm>
                  <a:prstGeom prst="ellipse">
                    <a:avLst/>
                  </a:prstGeom>
                  <a:solidFill>
                    <a:srgbClr val="B9DFED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44" name="Csoportba foglalás 43"/>
              <p:cNvGrpSpPr/>
              <p:nvPr/>
            </p:nvGrpSpPr>
            <p:grpSpPr>
              <a:xfrm>
                <a:off x="2400073" y="4496864"/>
                <a:ext cx="8459605" cy="2007631"/>
                <a:chOff x="2400073" y="4496864"/>
                <a:chExt cx="8459605" cy="2007631"/>
              </a:xfrm>
            </p:grpSpPr>
            <p:sp>
              <p:nvSpPr>
                <p:cNvPr id="46" name="Ellipszis 45"/>
                <p:cNvSpPr/>
                <p:nvPr/>
              </p:nvSpPr>
              <p:spPr>
                <a:xfrm>
                  <a:off x="2400073" y="4539959"/>
                  <a:ext cx="1958513" cy="1958513"/>
                </a:xfrm>
                <a:prstGeom prst="ellipse">
                  <a:avLst/>
                </a:prstGeom>
                <a:solidFill>
                  <a:srgbClr val="FADCC6"/>
                </a:solidFill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47" name="Csoportba foglalás 46"/>
                <p:cNvGrpSpPr/>
                <p:nvPr/>
              </p:nvGrpSpPr>
              <p:grpSpPr>
                <a:xfrm>
                  <a:off x="4563312" y="4496864"/>
                  <a:ext cx="6296366" cy="2007631"/>
                  <a:chOff x="4563312" y="410957"/>
                  <a:chExt cx="5818742" cy="1855338"/>
                </a:xfrm>
              </p:grpSpPr>
              <p:sp>
                <p:nvSpPr>
                  <p:cNvPr id="58" name="Ellipszis 57"/>
                  <p:cNvSpPr/>
                  <p:nvPr/>
                </p:nvSpPr>
                <p:spPr>
                  <a:xfrm>
                    <a:off x="4563312" y="456349"/>
                    <a:ext cx="1809946" cy="1809946"/>
                  </a:xfrm>
                  <a:prstGeom prst="ellipse">
                    <a:avLst/>
                  </a:prstGeom>
                  <a:solidFill>
                    <a:srgbClr val="B4F0FE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3" name="Ellipszis 62"/>
                  <p:cNvSpPr/>
                  <p:nvPr/>
                </p:nvSpPr>
                <p:spPr>
                  <a:xfrm>
                    <a:off x="6567710" y="410957"/>
                    <a:ext cx="1809946" cy="1809946"/>
                  </a:xfrm>
                  <a:prstGeom prst="ellipse">
                    <a:avLst/>
                  </a:prstGeom>
                  <a:solidFill>
                    <a:srgbClr val="CEE9F2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8" name="Ellipszis 67"/>
                  <p:cNvSpPr/>
                  <p:nvPr/>
                </p:nvSpPr>
                <p:spPr>
                  <a:xfrm>
                    <a:off x="8572108" y="450784"/>
                    <a:ext cx="1809946" cy="1809946"/>
                  </a:xfrm>
                  <a:prstGeom prst="ellipse">
                    <a:avLst/>
                  </a:prstGeom>
                  <a:solidFill>
                    <a:srgbClr val="FBDCD5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</p:grpSp>
      </p:grpSp>
      <p:sp>
        <p:nvSpPr>
          <p:cNvPr id="61" name="Tartalom helye 2"/>
          <p:cNvSpPr txBox="1">
            <a:spLocks/>
          </p:cNvSpPr>
          <p:nvPr/>
        </p:nvSpPr>
        <p:spPr>
          <a:xfrm>
            <a:off x="847702" y="2069717"/>
            <a:ext cx="1142013" cy="345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Albánia</a:t>
            </a:r>
            <a:endParaRPr lang="hu-HU" sz="1800" dirty="0">
              <a:solidFill>
                <a:srgbClr val="E63B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artalom helye 2"/>
          <p:cNvSpPr txBox="1">
            <a:spLocks/>
          </p:cNvSpPr>
          <p:nvPr/>
        </p:nvSpPr>
        <p:spPr>
          <a:xfrm>
            <a:off x="2101677" y="2068796"/>
            <a:ext cx="1142013" cy="345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Ausztria</a:t>
            </a:r>
            <a:endParaRPr lang="hu-HU" sz="18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artalom helye 2"/>
          <p:cNvSpPr txBox="1">
            <a:spLocks/>
          </p:cNvSpPr>
          <p:nvPr/>
        </p:nvSpPr>
        <p:spPr>
          <a:xfrm>
            <a:off x="3249823" y="1940535"/>
            <a:ext cx="1372497" cy="5607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hu-HU" sz="20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Bosznia-Hercegovina</a:t>
            </a:r>
            <a:endParaRPr lang="hu-HU" sz="20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artalom helye 2"/>
          <p:cNvSpPr txBox="1">
            <a:spLocks/>
          </p:cNvSpPr>
          <p:nvPr/>
        </p:nvSpPr>
        <p:spPr>
          <a:xfrm>
            <a:off x="4553860" y="2034959"/>
            <a:ext cx="1266669" cy="345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Bulgária</a:t>
            </a:r>
            <a:endParaRPr lang="hu-HU" sz="1800" dirty="0">
              <a:solidFill>
                <a:srgbClr val="E63B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artalom helye 2"/>
          <p:cNvSpPr txBox="1">
            <a:spLocks/>
          </p:cNvSpPr>
          <p:nvPr/>
        </p:nvSpPr>
        <p:spPr>
          <a:xfrm>
            <a:off x="866099" y="3211275"/>
            <a:ext cx="1142013" cy="5085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Cseh-ország</a:t>
            </a:r>
            <a:endParaRPr lang="hu-HU" sz="18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artalom helye 2"/>
          <p:cNvSpPr txBox="1">
            <a:spLocks/>
          </p:cNvSpPr>
          <p:nvPr/>
        </p:nvSpPr>
        <p:spPr>
          <a:xfrm>
            <a:off x="2076850" y="3171168"/>
            <a:ext cx="1212240" cy="5607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hu-HU" sz="20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Észak-Macedónia</a:t>
            </a:r>
            <a:endParaRPr lang="hu-HU" sz="20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artalom helye 2"/>
          <p:cNvSpPr txBox="1">
            <a:spLocks/>
          </p:cNvSpPr>
          <p:nvPr/>
        </p:nvSpPr>
        <p:spPr>
          <a:xfrm>
            <a:off x="3374478" y="3200005"/>
            <a:ext cx="1142013" cy="5085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Horvát-ország</a:t>
            </a:r>
            <a:endParaRPr lang="hu-HU" sz="1800" dirty="0">
              <a:solidFill>
                <a:srgbClr val="E63B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artalom helye 2"/>
          <p:cNvSpPr txBox="1">
            <a:spLocks/>
          </p:cNvSpPr>
          <p:nvPr/>
        </p:nvSpPr>
        <p:spPr>
          <a:xfrm>
            <a:off x="4610056" y="3288495"/>
            <a:ext cx="1142013" cy="345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Koszovó</a:t>
            </a:r>
            <a:endParaRPr lang="hu-HU" sz="18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artalom helye 2"/>
          <p:cNvSpPr txBox="1">
            <a:spLocks/>
          </p:cNvSpPr>
          <p:nvPr/>
        </p:nvSpPr>
        <p:spPr>
          <a:xfrm>
            <a:off x="859967" y="4464822"/>
            <a:ext cx="1142013" cy="5085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Lengyel-ország</a:t>
            </a:r>
            <a:endParaRPr lang="hu-HU" sz="18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artalom helye 2"/>
          <p:cNvSpPr txBox="1">
            <a:spLocks/>
          </p:cNvSpPr>
          <p:nvPr/>
        </p:nvSpPr>
        <p:spPr>
          <a:xfrm>
            <a:off x="2095545" y="4497808"/>
            <a:ext cx="1142013" cy="5085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Magyar-ország</a:t>
            </a:r>
            <a:endParaRPr lang="hu-HU" sz="1800" dirty="0">
              <a:solidFill>
                <a:srgbClr val="E63B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artalom helye 2"/>
          <p:cNvSpPr txBox="1">
            <a:spLocks/>
          </p:cNvSpPr>
          <p:nvPr/>
        </p:nvSpPr>
        <p:spPr>
          <a:xfrm>
            <a:off x="3343388" y="4527888"/>
            <a:ext cx="1142013" cy="345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Moldova</a:t>
            </a:r>
            <a:endParaRPr lang="hu-HU" sz="18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artalom helye 2"/>
          <p:cNvSpPr txBox="1">
            <a:spLocks/>
          </p:cNvSpPr>
          <p:nvPr/>
        </p:nvSpPr>
        <p:spPr>
          <a:xfrm>
            <a:off x="4485401" y="4590955"/>
            <a:ext cx="1416952" cy="34588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Montenegró</a:t>
            </a:r>
            <a:endParaRPr lang="hu-HU" sz="18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artalom helye 2"/>
          <p:cNvSpPr txBox="1">
            <a:spLocks/>
          </p:cNvSpPr>
          <p:nvPr/>
        </p:nvSpPr>
        <p:spPr>
          <a:xfrm>
            <a:off x="837217" y="5772525"/>
            <a:ext cx="1142013" cy="3458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Románia</a:t>
            </a:r>
            <a:endParaRPr lang="hu-HU" sz="1800" dirty="0">
              <a:solidFill>
                <a:srgbClr val="E63B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artalom helye 2"/>
          <p:cNvSpPr txBox="1">
            <a:spLocks/>
          </p:cNvSpPr>
          <p:nvPr/>
        </p:nvSpPr>
        <p:spPr>
          <a:xfrm>
            <a:off x="2065390" y="5781952"/>
            <a:ext cx="1142013" cy="345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Szerbia</a:t>
            </a:r>
            <a:endParaRPr lang="hu-HU" sz="18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artalom helye 2"/>
          <p:cNvSpPr txBox="1">
            <a:spLocks/>
          </p:cNvSpPr>
          <p:nvPr/>
        </p:nvSpPr>
        <p:spPr>
          <a:xfrm>
            <a:off x="3307562" y="5792138"/>
            <a:ext cx="1213763" cy="3458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Szlovákia</a:t>
            </a:r>
            <a:endParaRPr lang="hu-HU" sz="18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artalom helye 2"/>
          <p:cNvSpPr txBox="1">
            <a:spLocks/>
          </p:cNvSpPr>
          <p:nvPr/>
        </p:nvSpPr>
        <p:spPr>
          <a:xfrm>
            <a:off x="4572522" y="5803821"/>
            <a:ext cx="1213763" cy="3458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Szlovénia</a:t>
            </a:r>
            <a:endParaRPr lang="hu-HU" sz="1800" dirty="0">
              <a:solidFill>
                <a:srgbClr val="E63B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Egyenes összekötő 58"/>
          <p:cNvCxnSpPr/>
          <p:nvPr/>
        </p:nvCxnSpPr>
        <p:spPr>
          <a:xfrm>
            <a:off x="5367045" y="1619537"/>
            <a:ext cx="4707565" cy="601365"/>
          </a:xfrm>
          <a:prstGeom prst="line">
            <a:avLst/>
          </a:prstGeom>
          <a:ln cmpd="sng">
            <a:solidFill>
              <a:srgbClr val="02ACD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59"/>
          <p:cNvCxnSpPr/>
          <p:nvPr/>
        </p:nvCxnSpPr>
        <p:spPr>
          <a:xfrm flipV="1">
            <a:off x="5481652" y="4542032"/>
            <a:ext cx="5747180" cy="1964834"/>
          </a:xfrm>
          <a:prstGeom prst="line">
            <a:avLst/>
          </a:prstGeom>
          <a:ln cmpd="sng">
            <a:solidFill>
              <a:srgbClr val="02ACD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037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 txBox="1">
            <a:spLocks/>
          </p:cNvSpPr>
          <p:nvPr/>
        </p:nvSpPr>
        <p:spPr>
          <a:xfrm>
            <a:off x="882246" y="45392"/>
            <a:ext cx="5820306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Általános</a:t>
            </a:r>
          </a:p>
          <a:p>
            <a:r>
              <a:rPr lang="hu-HU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TUDNIVALÓK</a:t>
            </a:r>
          </a:p>
        </p:txBody>
      </p:sp>
      <p:cxnSp>
        <p:nvCxnSpPr>
          <p:cNvPr id="48" name="Egyenes összekötő 47"/>
          <p:cNvCxnSpPr/>
          <p:nvPr/>
        </p:nvCxnSpPr>
        <p:spPr>
          <a:xfrm>
            <a:off x="4700231" y="1545996"/>
            <a:ext cx="5857325" cy="0"/>
          </a:xfrm>
          <a:prstGeom prst="line">
            <a:avLst/>
          </a:prstGeom>
          <a:ln w="82550" cap="rnd" cmpd="sng">
            <a:solidFill>
              <a:srgbClr val="DEF0F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églalap 40"/>
          <p:cNvSpPr/>
          <p:nvPr/>
        </p:nvSpPr>
        <p:spPr>
          <a:xfrm>
            <a:off x="4267200" y="1800520"/>
            <a:ext cx="7361382" cy="4535626"/>
          </a:xfrm>
          <a:prstGeom prst="rect">
            <a:avLst/>
          </a:prstGeom>
          <a:solidFill>
            <a:srgbClr val="F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95C120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Háromszög 32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Szövegdoboz 39"/>
          <p:cNvSpPr txBox="1"/>
          <p:nvPr/>
        </p:nvSpPr>
        <p:spPr>
          <a:xfrm>
            <a:off x="4700231" y="1891046"/>
            <a:ext cx="6990259" cy="377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hu-HU" sz="1200" b="1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Forrás: 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ösztöndíjat a fogadó ország finanszírozza 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oktatásért felelős minisztérium által évente felajánlott ösztöndíjhónap </a:t>
            </a:r>
            <a:r>
              <a:rPr lang="hu-HU" i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(kvóta) 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erejéig</a:t>
            </a:r>
          </a:p>
          <a:p>
            <a:pPr>
              <a:spcAft>
                <a:spcPts val="1200"/>
              </a:spcAft>
            </a:pP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 ország 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bejövő vendéghallgatók </a:t>
            </a:r>
            <a:b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-oktatók ösztöndíját 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finanszírozza</a:t>
            </a:r>
          </a:p>
          <a:p>
            <a:pPr>
              <a:spcAft>
                <a:spcPts val="1200"/>
              </a:spcAft>
            </a:pP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Magyarországról kiutazó pályázóknak 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országonként eltérő mértékű ösztöndíj</a:t>
            </a:r>
          </a:p>
        </p:txBody>
      </p:sp>
      <p:cxnSp>
        <p:nvCxnSpPr>
          <p:cNvPr id="44" name="Egyenes összekötő 43"/>
          <p:cNvCxnSpPr/>
          <p:nvPr/>
        </p:nvCxnSpPr>
        <p:spPr>
          <a:xfrm>
            <a:off x="4700231" y="1545996"/>
            <a:ext cx="5857325" cy="0"/>
          </a:xfrm>
          <a:prstGeom prst="line">
            <a:avLst/>
          </a:prstGeom>
          <a:ln cmpd="sng">
            <a:solidFill>
              <a:srgbClr val="02ACD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Kép 3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308" y="116419"/>
            <a:ext cx="2094224" cy="2325608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2" t="6053" r="32683"/>
          <a:stretch/>
        </p:blipFill>
        <p:spPr>
          <a:xfrm>
            <a:off x="517233" y="1800520"/>
            <a:ext cx="3696548" cy="4535626"/>
          </a:xfrm>
          <a:prstGeom prst="rect">
            <a:avLst/>
          </a:prstGeom>
        </p:spPr>
      </p:pic>
      <p:sp>
        <p:nvSpPr>
          <p:cNvPr id="15" name="Háromszög 14"/>
          <p:cNvSpPr/>
          <p:nvPr/>
        </p:nvSpPr>
        <p:spPr>
          <a:xfrm rot="5400000">
            <a:off x="4195683" y="2282608"/>
            <a:ext cx="492163" cy="318837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Háromszög 15"/>
          <p:cNvSpPr/>
          <p:nvPr/>
        </p:nvSpPr>
        <p:spPr>
          <a:xfrm rot="5400000">
            <a:off x="4195683" y="3875192"/>
            <a:ext cx="492163" cy="318837"/>
          </a:xfrm>
          <a:prstGeom prst="triangle">
            <a:avLst/>
          </a:prstGeom>
          <a:solidFill>
            <a:srgbClr val="02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Háromszög 16"/>
          <p:cNvSpPr/>
          <p:nvPr/>
        </p:nvSpPr>
        <p:spPr>
          <a:xfrm rot="5400000">
            <a:off x="4200306" y="4772856"/>
            <a:ext cx="492163" cy="318837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3389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 txBox="1">
            <a:spLocks/>
          </p:cNvSpPr>
          <p:nvPr/>
        </p:nvSpPr>
        <p:spPr>
          <a:xfrm>
            <a:off x="882246" y="45392"/>
            <a:ext cx="5820306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Általános</a:t>
            </a:r>
          </a:p>
          <a:p>
            <a:r>
              <a:rPr lang="hu-HU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TUDNIVALÓK</a:t>
            </a:r>
          </a:p>
        </p:txBody>
      </p:sp>
      <p:cxnSp>
        <p:nvCxnSpPr>
          <p:cNvPr id="48" name="Egyenes összekötő 47"/>
          <p:cNvCxnSpPr/>
          <p:nvPr/>
        </p:nvCxnSpPr>
        <p:spPr>
          <a:xfrm>
            <a:off x="4700231" y="1545996"/>
            <a:ext cx="5857325" cy="0"/>
          </a:xfrm>
          <a:prstGeom prst="line">
            <a:avLst/>
          </a:prstGeom>
          <a:ln w="82550" cap="rnd" cmpd="sng">
            <a:solidFill>
              <a:srgbClr val="DEF0F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églalap 40"/>
          <p:cNvSpPr/>
          <p:nvPr/>
        </p:nvSpPr>
        <p:spPr>
          <a:xfrm>
            <a:off x="4267200" y="1800520"/>
            <a:ext cx="7361382" cy="4535626"/>
          </a:xfrm>
          <a:prstGeom prst="rect">
            <a:avLst/>
          </a:prstGeom>
          <a:solidFill>
            <a:srgbClr val="F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95C120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Háromszög 32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Szövegdoboz 39"/>
          <p:cNvSpPr txBox="1"/>
          <p:nvPr/>
        </p:nvSpPr>
        <p:spPr>
          <a:xfrm>
            <a:off x="4700231" y="1891046"/>
            <a:ext cx="6990259" cy="359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hu-HU" sz="1200" b="1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Pályázás online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ceepus.info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oldalon </a:t>
            </a:r>
            <a:b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Hálózaton belüli jelentkezéshez: </a:t>
            </a:r>
            <a:r>
              <a:rPr lang="hu-HU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semmilyen dokumentum </a:t>
            </a:r>
            <a:r>
              <a:rPr lang="hu-HU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Freemover</a:t>
            </a:r>
            <a:r>
              <a:rPr lang="hu-HU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pályázat esetén: </a:t>
            </a:r>
            <a:r>
              <a:rPr lang="hu-HU" i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Teacher’s</a:t>
            </a:r>
            <a:r>
              <a:rPr lang="hu-HU" i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i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</a:t>
            </a:r>
            <a:endParaRPr lang="hu-HU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munkanap 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alatt 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min. 6 tanítási óra 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és/vagy szakdolgozati konzultáció megtartása </a:t>
            </a:r>
            <a:b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(= technikailag 1 hónap mobilitás a </a:t>
            </a:r>
            <a:r>
              <a:rPr lang="hu-HU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ceepus.info</a:t>
            </a:r>
            <a:r>
              <a:rPr lang="hu-HU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pályázati rendszerben)</a:t>
            </a:r>
          </a:p>
          <a:p>
            <a:pPr>
              <a:spcAft>
                <a:spcPts val="600"/>
              </a:spcAft>
            </a:pP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mobilitáshoz társulhat kutatás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konferencián való részvétel, de ez kizárólagos cél nem lehet! </a:t>
            </a:r>
          </a:p>
        </p:txBody>
      </p:sp>
      <p:cxnSp>
        <p:nvCxnSpPr>
          <p:cNvPr id="44" name="Egyenes összekötő 43"/>
          <p:cNvCxnSpPr/>
          <p:nvPr/>
        </p:nvCxnSpPr>
        <p:spPr>
          <a:xfrm>
            <a:off x="4700231" y="1545996"/>
            <a:ext cx="5857325" cy="0"/>
          </a:xfrm>
          <a:prstGeom prst="line">
            <a:avLst/>
          </a:prstGeom>
          <a:ln cmpd="sng">
            <a:solidFill>
              <a:srgbClr val="02ACD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Kép 3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308" y="116419"/>
            <a:ext cx="2094224" cy="2325608"/>
          </a:xfrm>
          <a:prstGeom prst="rect">
            <a:avLst/>
          </a:prstGeom>
        </p:spPr>
      </p:pic>
      <p:sp>
        <p:nvSpPr>
          <p:cNvPr id="15" name="Háromszög 14"/>
          <p:cNvSpPr/>
          <p:nvPr/>
        </p:nvSpPr>
        <p:spPr>
          <a:xfrm rot="5400000">
            <a:off x="4195683" y="2282608"/>
            <a:ext cx="492163" cy="318837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Háromszög 15"/>
          <p:cNvSpPr/>
          <p:nvPr/>
        </p:nvSpPr>
        <p:spPr>
          <a:xfrm rot="5400000">
            <a:off x="4195683" y="3269581"/>
            <a:ext cx="492163" cy="318837"/>
          </a:xfrm>
          <a:prstGeom prst="triangle">
            <a:avLst/>
          </a:prstGeom>
          <a:solidFill>
            <a:srgbClr val="02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Háromszög 16"/>
          <p:cNvSpPr/>
          <p:nvPr/>
        </p:nvSpPr>
        <p:spPr>
          <a:xfrm rot="5400000">
            <a:off x="4191162" y="4600113"/>
            <a:ext cx="492163" cy="318837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1" t="201" r="29295" b="-1"/>
          <a:stretch/>
        </p:blipFill>
        <p:spPr>
          <a:xfrm>
            <a:off x="514441" y="1792224"/>
            <a:ext cx="3700944" cy="453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06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lipszis 15"/>
          <p:cNvSpPr/>
          <p:nvPr/>
        </p:nvSpPr>
        <p:spPr>
          <a:xfrm>
            <a:off x="4716599" y="3544874"/>
            <a:ext cx="2313159" cy="2313158"/>
          </a:xfrm>
          <a:prstGeom prst="ellipse">
            <a:avLst/>
          </a:prstGeom>
          <a:solidFill>
            <a:srgbClr val="DEE4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/>
          <p:cNvSpPr/>
          <p:nvPr/>
        </p:nvSpPr>
        <p:spPr>
          <a:xfrm>
            <a:off x="500650" y="3544874"/>
            <a:ext cx="2313159" cy="2313158"/>
          </a:xfrm>
          <a:prstGeom prst="ellipse">
            <a:avLst/>
          </a:prstGeom>
          <a:solidFill>
            <a:srgbClr val="FDF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/>
          <p:cNvSpPr/>
          <p:nvPr/>
        </p:nvSpPr>
        <p:spPr>
          <a:xfrm>
            <a:off x="2600929" y="1723170"/>
            <a:ext cx="2313159" cy="2313158"/>
          </a:xfrm>
          <a:prstGeom prst="ellipse">
            <a:avLst/>
          </a:prstGeom>
          <a:solidFill>
            <a:srgbClr val="FEF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6" name="Kép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952" y="1410011"/>
            <a:ext cx="4082642" cy="4047748"/>
          </a:xfrm>
          <a:prstGeom prst="rect">
            <a:avLst/>
          </a:prstGeom>
        </p:spPr>
      </p:pic>
      <p:sp>
        <p:nvSpPr>
          <p:cNvPr id="42" name="Téglalap 41"/>
          <p:cNvSpPr/>
          <p:nvPr/>
        </p:nvSpPr>
        <p:spPr>
          <a:xfrm>
            <a:off x="7548566" y="0"/>
            <a:ext cx="4643434" cy="6858000"/>
          </a:xfrm>
          <a:prstGeom prst="rect">
            <a:avLst/>
          </a:prstGeom>
          <a:solidFill>
            <a:srgbClr val="DEF5FA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95C120"/>
              </a:solidFill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Háromszög 44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Ellipszis 56"/>
          <p:cNvSpPr/>
          <p:nvPr/>
        </p:nvSpPr>
        <p:spPr>
          <a:xfrm>
            <a:off x="2762100" y="1884341"/>
            <a:ext cx="1990818" cy="1990817"/>
          </a:xfrm>
          <a:prstGeom prst="ellipse">
            <a:avLst/>
          </a:prstGeom>
          <a:solidFill>
            <a:srgbClr val="F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Ellipszis 50"/>
          <p:cNvSpPr/>
          <p:nvPr/>
        </p:nvSpPr>
        <p:spPr>
          <a:xfrm>
            <a:off x="640764" y="3672795"/>
            <a:ext cx="2041312" cy="2041312"/>
          </a:xfrm>
          <a:prstGeom prst="ellipse">
            <a:avLst/>
          </a:prstGeom>
          <a:solidFill>
            <a:srgbClr val="FAD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451" y="1998251"/>
            <a:ext cx="1570116" cy="1589198"/>
          </a:xfrm>
          <a:prstGeom prst="rect">
            <a:avLst/>
          </a:prstGeom>
        </p:spPr>
      </p:pic>
      <p:sp>
        <p:nvSpPr>
          <p:cNvPr id="34" name="Cím 1"/>
          <p:cNvSpPr txBox="1">
            <a:spLocks/>
          </p:cNvSpPr>
          <p:nvPr/>
        </p:nvSpPr>
        <p:spPr>
          <a:xfrm>
            <a:off x="891390" y="45392"/>
            <a:ext cx="5820306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jelent a </a:t>
            </a:r>
          </a:p>
          <a:p>
            <a:r>
              <a:rPr lang="hu-HU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 HÁLÓZAT?</a:t>
            </a:r>
          </a:p>
        </p:txBody>
      </p:sp>
      <p:sp>
        <p:nvSpPr>
          <p:cNvPr id="38" name="Ellipszis 37"/>
          <p:cNvSpPr/>
          <p:nvPr/>
        </p:nvSpPr>
        <p:spPr>
          <a:xfrm>
            <a:off x="4877770" y="3672795"/>
            <a:ext cx="2041312" cy="2041312"/>
          </a:xfrm>
          <a:prstGeom prst="ellipse">
            <a:avLst/>
          </a:prstGeom>
          <a:solidFill>
            <a:srgbClr val="BDCA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9" name="Kép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62" y="4000033"/>
            <a:ext cx="1570116" cy="1589198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121" y="3868561"/>
            <a:ext cx="1570116" cy="1589198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785" y="3600352"/>
            <a:ext cx="1998251" cy="19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1"/>
          <p:cNvSpPr txBox="1">
            <a:spLocks/>
          </p:cNvSpPr>
          <p:nvPr/>
        </p:nvSpPr>
        <p:spPr>
          <a:xfrm>
            <a:off x="891390" y="45392"/>
            <a:ext cx="5820306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jelent a </a:t>
            </a:r>
          </a:p>
          <a:p>
            <a:r>
              <a:rPr lang="hu-HU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 HÁLÓZAT?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6355080" y="1542031"/>
            <a:ext cx="4202476" cy="0"/>
          </a:xfrm>
          <a:prstGeom prst="line">
            <a:avLst/>
          </a:prstGeom>
          <a:ln w="82550" cap="rnd" cmpd="sng">
            <a:solidFill>
              <a:srgbClr val="DEF0F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églalap 40"/>
          <p:cNvSpPr/>
          <p:nvPr/>
        </p:nvSpPr>
        <p:spPr>
          <a:xfrm>
            <a:off x="4267200" y="1800520"/>
            <a:ext cx="7361382" cy="4535626"/>
          </a:xfrm>
          <a:prstGeom prst="rect">
            <a:avLst/>
          </a:prstGeom>
          <a:solidFill>
            <a:srgbClr val="DE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95C120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Háromszög 32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Háromszög 41"/>
          <p:cNvSpPr/>
          <p:nvPr/>
        </p:nvSpPr>
        <p:spPr>
          <a:xfrm rot="5400000">
            <a:off x="4195683" y="1939214"/>
            <a:ext cx="492163" cy="318837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4" name="Egyenes összekötő 43"/>
          <p:cNvCxnSpPr/>
          <p:nvPr/>
        </p:nvCxnSpPr>
        <p:spPr>
          <a:xfrm>
            <a:off x="6428232" y="1545996"/>
            <a:ext cx="4129324" cy="0"/>
          </a:xfrm>
          <a:prstGeom prst="line">
            <a:avLst/>
          </a:prstGeom>
          <a:ln cmpd="sng">
            <a:solidFill>
              <a:srgbClr val="02ACD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Kép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130" y="185165"/>
            <a:ext cx="1613374" cy="1632981"/>
          </a:xfrm>
          <a:prstGeom prst="rect">
            <a:avLst/>
          </a:prstGeom>
        </p:spPr>
      </p:pic>
      <p:sp>
        <p:nvSpPr>
          <p:cNvPr id="18" name="Szövegdoboz 17"/>
          <p:cNvSpPr txBox="1"/>
          <p:nvPr/>
        </p:nvSpPr>
        <p:spPr>
          <a:xfrm>
            <a:off x="4700231" y="1891046"/>
            <a:ext cx="699025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Min. 3 felsőoktatási intézmény 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országból</a:t>
            </a:r>
          </a:p>
          <a:p>
            <a:pPr>
              <a:spcAft>
                <a:spcPts val="1200"/>
              </a:spcAft>
            </a:pP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Hosszú távú 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nemzetközi, tematikus együttműködés</a:t>
            </a:r>
          </a:p>
          <a:p>
            <a:pPr>
              <a:spcAft>
                <a:spcPts val="1200"/>
              </a:spcAft>
            </a:pP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partnerintézmények 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kisebb egységei között </a:t>
            </a:r>
            <a:r>
              <a:rPr lang="hu-HU" sz="20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(kari vagy tanszéki szinten)</a:t>
            </a:r>
          </a:p>
          <a:p>
            <a:pPr>
              <a:spcAft>
                <a:spcPts val="1200"/>
              </a:spcAft>
            </a:pP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partnerek között valósulhatnak meg </a:t>
            </a:r>
            <a:b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hallgatói és oktatói cserék</a:t>
            </a:r>
          </a:p>
          <a:p>
            <a:pPr>
              <a:spcAft>
                <a:spcPts val="1200"/>
              </a:spcAft>
            </a:pP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tematikus együttműködés lehet:</a:t>
            </a:r>
          </a:p>
          <a:p>
            <a:pPr marL="800100" lvl="1" indent="-342900">
              <a:lnSpc>
                <a:spcPts val="2400"/>
              </a:lnSpc>
              <a:buFont typeface="Wingdings" panose="05000000000000000000" pitchFamily="2" charset="2"/>
              <a:buChar char="§"/>
            </a:pPr>
            <a:r>
              <a:rPr lang="hu-HU" sz="20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szűkebb tudományterületen</a:t>
            </a:r>
          </a:p>
          <a:p>
            <a:pPr marL="800100" lvl="1" indent="-342900">
              <a:lnSpc>
                <a:spcPts val="2400"/>
              </a:lnSpc>
              <a:buFont typeface="Wingdings" panose="05000000000000000000" pitchFamily="2" charset="2"/>
              <a:buChar char="§"/>
            </a:pPr>
            <a:r>
              <a:rPr lang="hu-HU" sz="20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különböző tudományterületet érintő </a:t>
            </a:r>
          </a:p>
          <a:p>
            <a:pPr>
              <a:spcAft>
                <a:spcPts val="1200"/>
              </a:spcAft>
            </a:pPr>
            <a:endParaRPr lang="hu-HU" sz="2400" b="1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áromszög 18"/>
          <p:cNvSpPr/>
          <p:nvPr/>
        </p:nvSpPr>
        <p:spPr>
          <a:xfrm rot="5400000">
            <a:off x="4195683" y="2488630"/>
            <a:ext cx="492163" cy="318837"/>
          </a:xfrm>
          <a:prstGeom prst="triangle">
            <a:avLst/>
          </a:prstGeom>
          <a:solidFill>
            <a:srgbClr val="02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Háromszög 19"/>
          <p:cNvSpPr/>
          <p:nvPr/>
        </p:nvSpPr>
        <p:spPr>
          <a:xfrm rot="5400000">
            <a:off x="4195683" y="3384022"/>
            <a:ext cx="492163" cy="318837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Háromszög 20"/>
          <p:cNvSpPr/>
          <p:nvPr/>
        </p:nvSpPr>
        <p:spPr>
          <a:xfrm rot="5400000">
            <a:off x="4195683" y="4195240"/>
            <a:ext cx="492163" cy="318837"/>
          </a:xfrm>
          <a:prstGeom prst="triangle">
            <a:avLst/>
          </a:prstGeom>
          <a:solidFill>
            <a:srgbClr val="02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Háromszög 21"/>
          <p:cNvSpPr/>
          <p:nvPr/>
        </p:nvSpPr>
        <p:spPr>
          <a:xfrm rot="5400000">
            <a:off x="4195683" y="5078089"/>
            <a:ext cx="492163" cy="318837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4" name="Kép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0" t="33379" r="19075" b="3452"/>
          <a:stretch/>
        </p:blipFill>
        <p:spPr>
          <a:xfrm>
            <a:off x="510189" y="1801368"/>
            <a:ext cx="3705195" cy="451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0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Egyenes összekötő 14"/>
          <p:cNvCxnSpPr/>
          <p:nvPr/>
        </p:nvCxnSpPr>
        <p:spPr>
          <a:xfrm>
            <a:off x="4436596" y="1542031"/>
            <a:ext cx="6120960" cy="0"/>
          </a:xfrm>
          <a:prstGeom prst="line">
            <a:avLst/>
          </a:prstGeom>
          <a:ln w="82550" cap="rnd" cmpd="sng">
            <a:solidFill>
              <a:srgbClr val="DEF0F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56" t="12175" r="6602"/>
          <a:stretch/>
        </p:blipFill>
        <p:spPr>
          <a:xfrm>
            <a:off x="517233" y="1800520"/>
            <a:ext cx="3703783" cy="4531205"/>
          </a:xfrm>
          <a:prstGeom prst="rect">
            <a:avLst/>
          </a:prstGeom>
        </p:spPr>
      </p:pic>
      <p:sp>
        <p:nvSpPr>
          <p:cNvPr id="41" name="Téglalap 40"/>
          <p:cNvSpPr/>
          <p:nvPr/>
        </p:nvSpPr>
        <p:spPr>
          <a:xfrm>
            <a:off x="4267200" y="1800520"/>
            <a:ext cx="7361382" cy="4535626"/>
          </a:xfrm>
          <a:prstGeom prst="rect">
            <a:avLst/>
          </a:prstGeom>
          <a:solidFill>
            <a:srgbClr val="DE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95C120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Cím 1"/>
          <p:cNvSpPr txBox="1">
            <a:spLocks/>
          </p:cNvSpPr>
          <p:nvPr/>
        </p:nvSpPr>
        <p:spPr>
          <a:xfrm>
            <a:off x="891391" y="45392"/>
            <a:ext cx="4975878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hálózati együttműködés </a:t>
            </a:r>
          </a:p>
          <a:p>
            <a:r>
              <a:rPr lang="hu-HU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FELTÉTELEI</a:t>
            </a:r>
          </a:p>
        </p:txBody>
      </p:sp>
      <p:sp>
        <p:nvSpPr>
          <p:cNvPr id="33" name="Háromszög 32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Szövegdoboz 39"/>
          <p:cNvSpPr txBox="1"/>
          <p:nvPr/>
        </p:nvSpPr>
        <p:spPr>
          <a:xfrm>
            <a:off x="4700231" y="1891046"/>
            <a:ext cx="699025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Tandíjmentesség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biztosítása </a:t>
            </a:r>
            <a:b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fogadó intézményben</a:t>
            </a:r>
          </a:p>
          <a:p>
            <a:pPr>
              <a:spcAft>
                <a:spcPts val="1200"/>
              </a:spcAft>
            </a:pP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külföldi tanulmányok 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kölcsönös elismerése </a:t>
            </a:r>
            <a:r>
              <a:rPr lang="hu-HU" sz="20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(nem kötelező de ajánlott: </a:t>
            </a:r>
            <a:r>
              <a:rPr lang="hu-HU" sz="2000" i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hu-HU" sz="2000" i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i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  <a:r>
              <a:rPr lang="hu-HU" sz="2000" i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hu-HU" sz="2000" i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i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</a:t>
            </a:r>
            <a:r>
              <a:rPr lang="hu-HU" sz="2000" i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Records</a:t>
            </a:r>
            <a:r>
              <a:rPr lang="hu-HU" sz="20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spcAft>
                <a:spcPts val="1200"/>
              </a:spcAft>
            </a:pP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ECTS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vagy azzal kompatibilis kreditrendszer használata  </a:t>
            </a:r>
          </a:p>
          <a:p>
            <a:pPr>
              <a:spcAft>
                <a:spcPts val="1200"/>
              </a:spcAft>
            </a:pP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Kurzusok biztosítása 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angol/német/francia nyelven a beérkező hallgatók számára</a:t>
            </a:r>
          </a:p>
        </p:txBody>
      </p:sp>
      <p:sp>
        <p:nvSpPr>
          <p:cNvPr id="42" name="Háromszög 41"/>
          <p:cNvSpPr/>
          <p:nvPr/>
        </p:nvSpPr>
        <p:spPr>
          <a:xfrm rot="5400000">
            <a:off x="4179316" y="1958715"/>
            <a:ext cx="550980" cy="356940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Háromszög 42"/>
          <p:cNvSpPr/>
          <p:nvPr/>
        </p:nvSpPr>
        <p:spPr>
          <a:xfrm rot="5400000">
            <a:off x="4179316" y="2860201"/>
            <a:ext cx="550980" cy="356940"/>
          </a:xfrm>
          <a:prstGeom prst="triangle">
            <a:avLst/>
          </a:prstGeom>
          <a:solidFill>
            <a:srgbClr val="02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130" y="185165"/>
            <a:ext cx="1613374" cy="1632981"/>
          </a:xfrm>
          <a:prstGeom prst="rect">
            <a:avLst/>
          </a:prstGeom>
        </p:spPr>
      </p:pic>
      <p:cxnSp>
        <p:nvCxnSpPr>
          <p:cNvPr id="18" name="Egyenes összekötő 17"/>
          <p:cNvCxnSpPr/>
          <p:nvPr/>
        </p:nvCxnSpPr>
        <p:spPr>
          <a:xfrm>
            <a:off x="4436596" y="1545996"/>
            <a:ext cx="6120960" cy="0"/>
          </a:xfrm>
          <a:prstGeom prst="line">
            <a:avLst/>
          </a:prstGeom>
          <a:ln cmpd="sng">
            <a:solidFill>
              <a:srgbClr val="02ACD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Háromszög 18"/>
          <p:cNvSpPr/>
          <p:nvPr/>
        </p:nvSpPr>
        <p:spPr>
          <a:xfrm rot="5400000">
            <a:off x="4179316" y="3953459"/>
            <a:ext cx="550980" cy="356940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Háromszög 19"/>
          <p:cNvSpPr/>
          <p:nvPr/>
        </p:nvSpPr>
        <p:spPr>
          <a:xfrm rot="5400000">
            <a:off x="4168818" y="4854945"/>
            <a:ext cx="550980" cy="356940"/>
          </a:xfrm>
          <a:prstGeom prst="triangle">
            <a:avLst/>
          </a:prstGeom>
          <a:solidFill>
            <a:srgbClr val="02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3689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3070</TotalTime>
  <Words>715</Words>
  <Application>Microsoft Office PowerPoint</Application>
  <PresentationFormat>Szélesvásznú</PresentationFormat>
  <Paragraphs>125</Paragraphs>
  <Slides>12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Office-téma</vt:lpstr>
      <vt:lpstr>CEEPUS KÖZÉP-EURÓPAI FELSŐOKTATÁSI  CSEREPROGRAM  Hallgatói és oktatói ösztöndíjak  Kelet-Közép-Európában vagy a Nyugat-Balkánon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 MUNDI</dc:title>
  <dc:creator>Tóth Bianka</dc:creator>
  <cp:lastModifiedBy>Kamocsa Gábor</cp:lastModifiedBy>
  <cp:revision>464</cp:revision>
  <dcterms:created xsi:type="dcterms:W3CDTF">2019-08-08T08:36:38Z</dcterms:created>
  <dcterms:modified xsi:type="dcterms:W3CDTF">2022-04-13T12:28:43Z</dcterms:modified>
</cp:coreProperties>
</file>