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9" r:id="rId3"/>
    <p:sldId id="264" r:id="rId4"/>
    <p:sldId id="271" r:id="rId5"/>
    <p:sldId id="268" r:id="rId6"/>
    <p:sldId id="276" r:id="rId7"/>
    <p:sldId id="269" r:id="rId8"/>
    <p:sldId id="270" r:id="rId9"/>
    <p:sldId id="274" r:id="rId10"/>
    <p:sldId id="273" r:id="rId11"/>
    <p:sldId id="272" r:id="rId12"/>
    <p:sldId id="266" r:id="rId13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3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amocsa Gábor" initials="KG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E4EA"/>
    <a:srgbClr val="BDCAD6"/>
    <a:srgbClr val="FDF8F1"/>
    <a:srgbClr val="FEF3F0"/>
    <a:srgbClr val="FBDCD5"/>
    <a:srgbClr val="0C5071"/>
    <a:srgbClr val="E63B12"/>
    <a:srgbClr val="CEE9F2"/>
    <a:srgbClr val="FADCC6"/>
    <a:srgbClr val="FFF6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767" autoAdjust="0"/>
  </p:normalViewPr>
  <p:slideViewPr>
    <p:cSldViewPr snapToGrid="0">
      <p:cViewPr varScale="1">
        <p:scale>
          <a:sx n="65" d="100"/>
          <a:sy n="65" d="100"/>
        </p:scale>
        <p:origin x="912" y="78"/>
      </p:cViewPr>
      <p:guideLst>
        <p:guide orient="horz" pos="343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559CA6-4DFC-4251-9297-3FCD85ECBA0C}" type="datetimeFigureOut">
              <a:rPr lang="hu-HU" smtClean="0"/>
              <a:t>2022. 04. 13.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482E03-8D26-4201-8FAB-ADF118A7B5B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0318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482E03-8D26-4201-8FAB-ADF118A7B5BF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191491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482E03-8D26-4201-8FAB-ADF118A7B5BF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021228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482E03-8D26-4201-8FAB-ADF118A7B5BF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678450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A8927-339E-4AF3-B149-FE2B07752B97}" type="slidenum">
              <a:rPr lang="hu-HU" smtClean="0"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229193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D2964-C49B-4FC2-BF2E-6B750A30ED42}" type="datetimeFigureOut">
              <a:rPr lang="hu-HU" smtClean="0"/>
              <a:t>2022. 04. 13.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46E1D-278B-4019-AF94-4C0FDF44174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52098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D2964-C49B-4FC2-BF2E-6B750A30ED42}" type="datetimeFigureOut">
              <a:rPr lang="hu-HU" smtClean="0"/>
              <a:t>2022. 04. 13.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46E1D-278B-4019-AF94-4C0FDF44174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06081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D2964-C49B-4FC2-BF2E-6B750A30ED42}" type="datetimeFigureOut">
              <a:rPr lang="hu-HU" smtClean="0"/>
              <a:t>2022. 04. 13.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46E1D-278B-4019-AF94-4C0FDF44174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57252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D2964-C49B-4FC2-BF2E-6B750A30ED42}" type="datetimeFigureOut">
              <a:rPr lang="hu-HU" smtClean="0"/>
              <a:t>2022. 04. 13.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46E1D-278B-4019-AF94-4C0FDF44174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44146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D2964-C49B-4FC2-BF2E-6B750A30ED42}" type="datetimeFigureOut">
              <a:rPr lang="hu-HU" smtClean="0"/>
              <a:t>2022. 04. 13.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46E1D-278B-4019-AF94-4C0FDF44174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00762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D2964-C49B-4FC2-BF2E-6B750A30ED42}" type="datetimeFigureOut">
              <a:rPr lang="hu-HU" smtClean="0"/>
              <a:t>2022. 04. 13.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46E1D-278B-4019-AF94-4C0FDF44174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85121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D2964-C49B-4FC2-BF2E-6B750A30ED42}" type="datetimeFigureOut">
              <a:rPr lang="hu-HU" smtClean="0"/>
              <a:t>2022. 04. 13.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46E1D-278B-4019-AF94-4C0FDF44174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68732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D2964-C49B-4FC2-BF2E-6B750A30ED42}" type="datetimeFigureOut">
              <a:rPr lang="hu-HU" smtClean="0"/>
              <a:t>2022. 04. 13.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46E1D-278B-4019-AF94-4C0FDF44174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97861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D2964-C49B-4FC2-BF2E-6B750A30ED42}" type="datetimeFigureOut">
              <a:rPr lang="hu-HU" smtClean="0"/>
              <a:t>2022. 04. 13.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46E1D-278B-4019-AF94-4C0FDF44174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39187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D2964-C49B-4FC2-BF2E-6B750A30ED42}" type="datetimeFigureOut">
              <a:rPr lang="hu-HU" smtClean="0"/>
              <a:t>2022. 04. 13.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46E1D-278B-4019-AF94-4C0FDF44174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45557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D2964-C49B-4FC2-BF2E-6B750A30ED42}" type="datetimeFigureOut">
              <a:rPr lang="hu-HU" smtClean="0"/>
              <a:t>2022. 04. 13.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46E1D-278B-4019-AF94-4C0FDF44174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30915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3D2964-C49B-4FC2-BF2E-6B750A30ED42}" type="datetimeFigureOut">
              <a:rPr lang="hu-HU" smtClean="0"/>
              <a:t>2022. 04. 13.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746E1D-278B-4019-AF94-4C0FDF44174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24608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ceepus@tpf.hu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Csoportba foglalás 23"/>
          <p:cNvGrpSpPr/>
          <p:nvPr/>
        </p:nvGrpSpPr>
        <p:grpSpPr>
          <a:xfrm>
            <a:off x="2484410" y="2799761"/>
            <a:ext cx="3541336" cy="2084895"/>
            <a:chOff x="2503460" y="2799761"/>
            <a:chExt cx="3541336" cy="2084895"/>
          </a:xfrm>
        </p:grpSpPr>
        <p:cxnSp>
          <p:nvCxnSpPr>
            <p:cNvPr id="25" name="Egyenes összekötő 24"/>
            <p:cNvCxnSpPr/>
            <p:nvPr/>
          </p:nvCxnSpPr>
          <p:spPr>
            <a:xfrm>
              <a:off x="2503460" y="2799761"/>
              <a:ext cx="3541336" cy="0"/>
            </a:xfrm>
            <a:prstGeom prst="line">
              <a:avLst/>
            </a:prstGeom>
            <a:ln w="88900" cap="rnd" cmpd="sng">
              <a:solidFill>
                <a:srgbClr val="DEF0F6"/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Egyenes összekötő 25"/>
            <p:cNvCxnSpPr/>
            <p:nvPr/>
          </p:nvCxnSpPr>
          <p:spPr>
            <a:xfrm>
              <a:off x="2503460" y="4884656"/>
              <a:ext cx="3541336" cy="0"/>
            </a:xfrm>
            <a:prstGeom prst="line">
              <a:avLst/>
            </a:prstGeom>
            <a:ln w="88900" cap="rnd" cmpd="sng">
              <a:solidFill>
                <a:srgbClr val="DEF0F6"/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Háromszög 13"/>
          <p:cNvSpPr/>
          <p:nvPr/>
        </p:nvSpPr>
        <p:spPr>
          <a:xfrm rot="5400000">
            <a:off x="-205270" y="775642"/>
            <a:ext cx="1529951" cy="991145"/>
          </a:xfrm>
          <a:prstGeom prst="triangle">
            <a:avLst/>
          </a:prstGeom>
          <a:solidFill>
            <a:srgbClr val="0C50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8834" y="-270110"/>
            <a:ext cx="6548361" cy="6548361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4133" y="2052131"/>
            <a:ext cx="8419991" cy="2604572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hu-HU" sz="8000" b="1" spc="50" dirty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CEEPUS</a:t>
            </a:r>
            <a:br>
              <a:rPr lang="hu-HU" sz="8000" b="1" spc="50" dirty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700" spc="50" dirty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CENTRAL EUROPEAN EXCHANGE PROGRAM</a:t>
            </a:r>
            <a:br>
              <a:rPr lang="hu-HU" sz="2700" spc="50" dirty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700" spc="50" dirty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UNIVERSITY STUDIES</a:t>
            </a:r>
            <a:br>
              <a:rPr lang="hu-HU" dirty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hu-HU" sz="2200" dirty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3800" dirty="0" err="1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Scholarship</a:t>
            </a:r>
            <a:r>
              <a:rPr lang="hu-HU" sz="3800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3800" dirty="0" err="1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hu-HU" sz="3800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3800" dirty="0" err="1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students</a:t>
            </a:r>
            <a:r>
              <a:rPr lang="hu-HU" sz="3800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hu-HU" sz="3800" dirty="0" err="1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teachers</a:t>
            </a:r>
            <a:r>
              <a:rPr lang="hu-HU" sz="3800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hu-HU" sz="3800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3800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hu-HU" sz="3800" spc="50" dirty="0" err="1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Central</a:t>
            </a:r>
            <a:r>
              <a:rPr lang="hu-HU" sz="3800" spc="50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Europe </a:t>
            </a:r>
            <a:r>
              <a:rPr lang="hu-HU" sz="3800" spc="-20" dirty="0" err="1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br>
              <a:rPr lang="hu-HU" sz="3800" spc="-20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3800" spc="-20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hu-HU" sz="3800" spc="-20" dirty="0" err="1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hu-HU" sz="3800" spc="-20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Western </a:t>
            </a:r>
            <a:r>
              <a:rPr lang="hu-HU" sz="3800" spc="-20" dirty="0" err="1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Balkans</a:t>
            </a:r>
            <a:endParaRPr lang="hu-HU" sz="3800" spc="-20" dirty="0">
              <a:solidFill>
                <a:srgbClr val="028AA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00" cmpd="sng">
            <a:solidFill>
              <a:srgbClr val="0C50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23" name="Csoportba foglalás 22"/>
          <p:cNvGrpSpPr/>
          <p:nvPr/>
        </p:nvGrpSpPr>
        <p:grpSpPr>
          <a:xfrm>
            <a:off x="2503460" y="2799761"/>
            <a:ext cx="3541336" cy="2084895"/>
            <a:chOff x="2503460" y="2799761"/>
            <a:chExt cx="3541336" cy="2084895"/>
          </a:xfrm>
        </p:grpSpPr>
        <p:cxnSp>
          <p:nvCxnSpPr>
            <p:cNvPr id="16" name="Egyenes összekötő 15"/>
            <p:cNvCxnSpPr/>
            <p:nvPr/>
          </p:nvCxnSpPr>
          <p:spPr>
            <a:xfrm>
              <a:off x="2503460" y="2799761"/>
              <a:ext cx="3541336" cy="0"/>
            </a:xfrm>
            <a:prstGeom prst="line">
              <a:avLst/>
            </a:prstGeom>
            <a:ln cmpd="sng">
              <a:solidFill>
                <a:srgbClr val="01B4DB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Egyenes összekötő 16"/>
            <p:cNvCxnSpPr/>
            <p:nvPr/>
          </p:nvCxnSpPr>
          <p:spPr>
            <a:xfrm>
              <a:off x="2503460" y="4884656"/>
              <a:ext cx="3541336" cy="0"/>
            </a:xfrm>
            <a:prstGeom prst="line">
              <a:avLst/>
            </a:prstGeom>
            <a:ln cmpd="sng">
              <a:solidFill>
                <a:srgbClr val="01B4DB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Kép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631" y="5836012"/>
            <a:ext cx="1029753" cy="620709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492" y="5720982"/>
            <a:ext cx="862412" cy="820260"/>
          </a:xfrm>
          <a:prstGeom prst="rect">
            <a:avLst/>
          </a:prstGeom>
        </p:spPr>
      </p:pic>
      <p:pic>
        <p:nvPicPr>
          <p:cNvPr id="18" name="Kép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103" y="5816495"/>
            <a:ext cx="1126833" cy="669236"/>
          </a:xfrm>
          <a:prstGeom prst="rect">
            <a:avLst/>
          </a:prstGeom>
        </p:spPr>
      </p:pic>
      <p:sp>
        <p:nvSpPr>
          <p:cNvPr id="15" name="Téglalap 14"/>
          <p:cNvSpPr/>
          <p:nvPr/>
        </p:nvSpPr>
        <p:spPr>
          <a:xfrm>
            <a:off x="5526928" y="5860240"/>
            <a:ext cx="654038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000" dirty="0">
                <a:solidFill>
                  <a:srgbClr val="0C5071"/>
                </a:solidFill>
              </a:rPr>
              <a:t>Tempus Public Foundation / National CEEPUS Office Hungary</a:t>
            </a:r>
          </a:p>
          <a:p>
            <a:pPr algn="ctr"/>
            <a:r>
              <a:rPr lang="hu-HU" sz="2000" dirty="0">
                <a:solidFill>
                  <a:schemeClr val="accent5">
                    <a:lumMod val="50000"/>
                  </a:schemeClr>
                </a:solidFill>
                <a:hlinkClick r:id="rId6"/>
              </a:rPr>
              <a:t>ceepus@tpf.hu</a:t>
            </a:r>
            <a:endParaRPr lang="hu-HU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1301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Ellipszis 40"/>
          <p:cNvSpPr/>
          <p:nvPr/>
        </p:nvSpPr>
        <p:spPr>
          <a:xfrm>
            <a:off x="9245472" y="859915"/>
            <a:ext cx="383159" cy="383159"/>
          </a:xfrm>
          <a:prstGeom prst="ellipse">
            <a:avLst/>
          </a:prstGeom>
          <a:solidFill>
            <a:srgbClr val="CEE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3" name="Ellipszis 32"/>
          <p:cNvSpPr/>
          <p:nvPr/>
        </p:nvSpPr>
        <p:spPr>
          <a:xfrm>
            <a:off x="10579607" y="591623"/>
            <a:ext cx="548641" cy="548641"/>
          </a:xfrm>
          <a:prstGeom prst="ellipse">
            <a:avLst/>
          </a:prstGeom>
          <a:solidFill>
            <a:srgbClr val="FADC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1" name="Ellipszis 70"/>
          <p:cNvSpPr/>
          <p:nvPr/>
        </p:nvSpPr>
        <p:spPr>
          <a:xfrm>
            <a:off x="497853" y="4753749"/>
            <a:ext cx="393538" cy="393538"/>
          </a:xfrm>
          <a:prstGeom prst="ellipse">
            <a:avLst/>
          </a:prstGeom>
          <a:solidFill>
            <a:srgbClr val="FBDC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0" name="Ellipszis 69"/>
          <p:cNvSpPr/>
          <p:nvPr/>
        </p:nvSpPr>
        <p:spPr>
          <a:xfrm>
            <a:off x="2232422" y="4324280"/>
            <a:ext cx="1985081" cy="1985080"/>
          </a:xfrm>
          <a:prstGeom prst="ellipse">
            <a:avLst/>
          </a:prstGeom>
          <a:solidFill>
            <a:srgbClr val="FBDC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aphicFrame>
        <p:nvGraphicFramePr>
          <p:cNvPr id="40" name="Táblázat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601556"/>
              </p:ext>
            </p:extLst>
          </p:nvPr>
        </p:nvGraphicFramePr>
        <p:xfrm>
          <a:off x="1664208" y="2286914"/>
          <a:ext cx="9294131" cy="391402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3072384">
                  <a:extLst>
                    <a:ext uri="{9D8B030D-6E8A-4147-A177-3AD203B41FA5}">
                      <a16:colId xmlns:a16="http://schemas.microsoft.com/office/drawing/2014/main" val="1349126908"/>
                    </a:ext>
                  </a:extLst>
                </a:gridCol>
                <a:gridCol w="3182112">
                  <a:extLst>
                    <a:ext uri="{9D8B030D-6E8A-4147-A177-3AD203B41FA5}">
                      <a16:colId xmlns:a16="http://schemas.microsoft.com/office/drawing/2014/main" val="2600180361"/>
                    </a:ext>
                  </a:extLst>
                </a:gridCol>
                <a:gridCol w="3039635">
                  <a:extLst>
                    <a:ext uri="{9D8B030D-6E8A-4147-A177-3AD203B41FA5}">
                      <a16:colId xmlns:a16="http://schemas.microsoft.com/office/drawing/2014/main" val="234921285"/>
                    </a:ext>
                  </a:extLst>
                </a:gridCol>
              </a:tblGrid>
              <a:tr h="434844">
                <a:tc>
                  <a:txBody>
                    <a:bodyPr/>
                    <a:lstStyle/>
                    <a:p>
                      <a:pPr algn="ctr"/>
                      <a:r>
                        <a:rPr lang="hu-HU" sz="1800" b="1" dirty="0" err="1">
                          <a:solidFill>
                            <a:srgbClr val="0C5071"/>
                          </a:solidFill>
                          <a:effectLst/>
                        </a:rPr>
                        <a:t>Study</a:t>
                      </a:r>
                      <a:r>
                        <a:rPr lang="hu-HU" sz="1800" b="1" dirty="0">
                          <a:solidFill>
                            <a:srgbClr val="0C5071"/>
                          </a:solidFill>
                          <a:effectLst/>
                        </a:rPr>
                        <a:t> </a:t>
                      </a:r>
                      <a:r>
                        <a:rPr lang="hu-HU" sz="1800" b="1" dirty="0" err="1">
                          <a:solidFill>
                            <a:srgbClr val="0C5071"/>
                          </a:solidFill>
                          <a:effectLst/>
                        </a:rPr>
                        <a:t>period</a:t>
                      </a:r>
                      <a:r>
                        <a:rPr lang="hu-HU" sz="1800" b="1" dirty="0">
                          <a:solidFill>
                            <a:srgbClr val="0C5071"/>
                          </a:solidFill>
                          <a:effectLst/>
                        </a:rPr>
                        <a:t> </a:t>
                      </a:r>
                      <a:r>
                        <a:rPr lang="hu-HU" sz="1600" b="0" dirty="0">
                          <a:solidFill>
                            <a:srgbClr val="0C5071"/>
                          </a:solidFill>
                          <a:effectLst/>
                        </a:rPr>
                        <a:t>(</a:t>
                      </a:r>
                      <a:r>
                        <a:rPr lang="hu-HU" sz="1600" b="0" dirty="0">
                          <a:solidFill>
                            <a:srgbClr val="0C5071"/>
                          </a:solidFill>
                        </a:rPr>
                        <a:t>BA, MA, PhD)</a:t>
                      </a:r>
                      <a:endParaRPr lang="hu-HU" sz="1600" b="0" dirty="0">
                        <a:solidFill>
                          <a:srgbClr val="0C5071"/>
                        </a:solidFill>
                        <a:latin typeface="+mn-lt"/>
                      </a:endParaRPr>
                    </a:p>
                  </a:txBody>
                  <a:tcPr marL="68580" marR="68580"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dirty="0">
                          <a:solidFill>
                            <a:srgbClr val="E63B12"/>
                          </a:solidFill>
                        </a:rPr>
                        <a:t>3-5 </a:t>
                      </a:r>
                      <a:r>
                        <a:rPr lang="hu-HU" sz="1800" dirty="0" err="1">
                          <a:solidFill>
                            <a:srgbClr val="E63B12"/>
                          </a:solidFill>
                        </a:rPr>
                        <a:t>months</a:t>
                      </a:r>
                      <a:endParaRPr lang="hu-HU" sz="1800" b="1" dirty="0">
                        <a:solidFill>
                          <a:srgbClr val="E63B12"/>
                        </a:solidFill>
                        <a:latin typeface="+mn-lt"/>
                      </a:endParaRPr>
                    </a:p>
                  </a:txBody>
                  <a:tcPr marL="68580" marR="68580"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18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hu-HU" sz="1600" dirty="0">
                          <a:solidFill>
                            <a:srgbClr val="0C5071"/>
                          </a:solidFill>
                        </a:rPr>
                        <a:t>Network</a:t>
                      </a:r>
                      <a:endParaRPr lang="hu-HU" sz="1600" baseline="0" dirty="0">
                        <a:solidFill>
                          <a:srgbClr val="0C5071"/>
                        </a:solidFill>
                      </a:endParaRPr>
                    </a:p>
                    <a:p>
                      <a:pPr marL="0" indent="0" algn="ctr">
                        <a:lnSpc>
                          <a:spcPts val="18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hu-HU" sz="1600" kern="1200" dirty="0" err="1">
                          <a:solidFill>
                            <a:srgbClr val="02B9E4"/>
                          </a:solidFill>
                        </a:rPr>
                        <a:t>Freemover</a:t>
                      </a:r>
                      <a:endParaRPr lang="hu-HU" sz="1600" b="1" kern="1200" dirty="0">
                        <a:solidFill>
                          <a:srgbClr val="02B9E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7193727"/>
                  </a:ext>
                </a:extLst>
              </a:tr>
              <a:tr h="807568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hu-HU" sz="1800" b="1" dirty="0" err="1">
                          <a:solidFill>
                            <a:srgbClr val="0C5071"/>
                          </a:solidFill>
                        </a:rPr>
                        <a:t>Short</a:t>
                      </a:r>
                      <a:r>
                        <a:rPr lang="hu-HU" sz="1800" b="1" dirty="0">
                          <a:solidFill>
                            <a:srgbClr val="0C5071"/>
                          </a:solidFill>
                        </a:rPr>
                        <a:t> </a:t>
                      </a:r>
                      <a:r>
                        <a:rPr lang="hu-HU" sz="1800" b="1" dirty="0" err="1">
                          <a:solidFill>
                            <a:srgbClr val="0C5071"/>
                          </a:solidFill>
                        </a:rPr>
                        <a:t>term</a:t>
                      </a:r>
                      <a:r>
                        <a:rPr lang="hu-HU" sz="1800" b="1" dirty="0">
                          <a:solidFill>
                            <a:srgbClr val="0C5071"/>
                          </a:solidFill>
                        </a:rPr>
                        <a:t> </a:t>
                      </a:r>
                      <a:r>
                        <a:rPr lang="hu-HU" sz="1800" b="1" dirty="0" err="1">
                          <a:solidFill>
                            <a:srgbClr val="0C5071"/>
                          </a:solidFill>
                        </a:rPr>
                        <a:t>mobility</a:t>
                      </a:r>
                      <a:br>
                        <a:rPr lang="hu-HU" sz="1800" dirty="0">
                          <a:solidFill>
                            <a:srgbClr val="0C5071"/>
                          </a:solidFill>
                        </a:rPr>
                      </a:br>
                      <a:r>
                        <a:rPr lang="hu-HU" sz="1800" dirty="0">
                          <a:solidFill>
                            <a:srgbClr val="0C5071"/>
                          </a:solidFill>
                        </a:rPr>
                        <a:t> </a:t>
                      </a:r>
                      <a:r>
                        <a:rPr lang="hu-HU" sz="1600" baseline="0" dirty="0">
                          <a:solidFill>
                            <a:srgbClr val="0C5071"/>
                          </a:solidFill>
                        </a:rPr>
                        <a:t>&gt; </a:t>
                      </a:r>
                      <a:r>
                        <a:rPr lang="hu-HU" sz="1600" baseline="0" dirty="0" err="1">
                          <a:solidFill>
                            <a:srgbClr val="0C5071"/>
                          </a:solidFill>
                        </a:rPr>
                        <a:t>research</a:t>
                      </a:r>
                      <a:r>
                        <a:rPr lang="hu-HU" sz="1600" baseline="0" dirty="0">
                          <a:solidFill>
                            <a:srgbClr val="0C5071"/>
                          </a:solidFill>
                        </a:rPr>
                        <a:t>, </a:t>
                      </a:r>
                      <a:r>
                        <a:rPr lang="hu-HU" sz="1600" baseline="0" dirty="0" err="1">
                          <a:solidFill>
                            <a:srgbClr val="0C5071"/>
                          </a:solidFill>
                        </a:rPr>
                        <a:t>consultation</a:t>
                      </a:r>
                      <a:r>
                        <a:rPr lang="hu-HU" sz="1600" baseline="0" dirty="0">
                          <a:solidFill>
                            <a:srgbClr val="0C5071"/>
                          </a:solidFill>
                        </a:rPr>
                        <a:t> </a:t>
                      </a:r>
                      <a:r>
                        <a:rPr lang="hu-HU" sz="1600" baseline="0" dirty="0" err="1">
                          <a:solidFill>
                            <a:srgbClr val="0C5071"/>
                          </a:solidFill>
                        </a:rPr>
                        <a:t>related</a:t>
                      </a:r>
                      <a:r>
                        <a:rPr lang="hu-HU" sz="1600" baseline="0" dirty="0">
                          <a:solidFill>
                            <a:srgbClr val="0C5071"/>
                          </a:solidFill>
                        </a:rPr>
                        <a:t> </a:t>
                      </a:r>
                      <a:r>
                        <a:rPr lang="hu-HU" sz="1600" baseline="0" dirty="0" err="1">
                          <a:solidFill>
                            <a:srgbClr val="0C5071"/>
                          </a:solidFill>
                        </a:rPr>
                        <a:t>to</a:t>
                      </a:r>
                      <a:r>
                        <a:rPr lang="hu-HU" sz="1600" baseline="0" dirty="0">
                          <a:solidFill>
                            <a:srgbClr val="0C5071"/>
                          </a:solidFill>
                        </a:rPr>
                        <a:t> </a:t>
                      </a:r>
                      <a:r>
                        <a:rPr lang="hu-HU" sz="1600" baseline="0" dirty="0" err="1">
                          <a:solidFill>
                            <a:srgbClr val="0C5071"/>
                          </a:solidFill>
                        </a:rPr>
                        <a:t>thesis</a:t>
                      </a:r>
                      <a:r>
                        <a:rPr lang="hu-HU" sz="1600" baseline="0" dirty="0">
                          <a:solidFill>
                            <a:srgbClr val="0C5071"/>
                          </a:solidFill>
                        </a:rPr>
                        <a:t>/</a:t>
                      </a:r>
                      <a:r>
                        <a:rPr lang="hu-HU" sz="1600" baseline="0" dirty="0" err="1">
                          <a:solidFill>
                            <a:srgbClr val="0C5071"/>
                          </a:solidFill>
                        </a:rPr>
                        <a:t>dissertation</a:t>
                      </a:r>
                      <a:r>
                        <a:rPr lang="hu-HU" sz="1600" baseline="0" dirty="0">
                          <a:solidFill>
                            <a:srgbClr val="0C5071"/>
                          </a:solidFill>
                        </a:rPr>
                        <a:t> (BA, MA, PhD)</a:t>
                      </a:r>
                      <a:endParaRPr lang="hu-HU" sz="1600" b="1" dirty="0">
                        <a:solidFill>
                          <a:srgbClr val="0C5071"/>
                        </a:solidFill>
                        <a:latin typeface="+mn-lt"/>
                      </a:endParaRPr>
                    </a:p>
                  </a:txBody>
                  <a:tcPr marL="68580" marR="68580"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1" dirty="0">
                          <a:solidFill>
                            <a:srgbClr val="E63B12"/>
                          </a:solidFill>
                        </a:rPr>
                        <a:t>1-2 </a:t>
                      </a:r>
                      <a:r>
                        <a:rPr lang="hu-HU" sz="1800" b="1" dirty="0" err="1">
                          <a:solidFill>
                            <a:srgbClr val="E63B12"/>
                          </a:solidFill>
                        </a:rPr>
                        <a:t>months</a:t>
                      </a:r>
                      <a:endParaRPr lang="hu-HU" sz="1800" b="1" dirty="0">
                        <a:solidFill>
                          <a:srgbClr val="E63B12"/>
                        </a:solidFill>
                        <a:latin typeface="+mn-lt"/>
                      </a:endParaRPr>
                    </a:p>
                  </a:txBody>
                  <a:tcPr marL="68580" marR="68580"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18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hu-HU" sz="1600" b="1" dirty="0">
                          <a:solidFill>
                            <a:srgbClr val="0C5071"/>
                          </a:solidFill>
                        </a:rPr>
                        <a:t>Network</a:t>
                      </a:r>
                      <a:endParaRPr lang="hu-HU" sz="1600" b="1" baseline="0" dirty="0">
                        <a:solidFill>
                          <a:srgbClr val="0C5071"/>
                        </a:solidFill>
                      </a:endParaRPr>
                    </a:p>
                    <a:p>
                      <a:pPr marL="0" indent="0" algn="ctr">
                        <a:lnSpc>
                          <a:spcPts val="18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hu-HU" sz="1600" b="1" kern="1200" dirty="0" err="1">
                          <a:solidFill>
                            <a:srgbClr val="02B9E4"/>
                          </a:solidFill>
                        </a:rPr>
                        <a:t>Freemover</a:t>
                      </a:r>
                      <a:endParaRPr lang="hu-HU" sz="1600" b="1" kern="1200" dirty="0">
                        <a:solidFill>
                          <a:srgbClr val="02B9E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5123637"/>
                  </a:ext>
                </a:extLst>
              </a:tr>
              <a:tr h="621206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hu-HU" sz="1800" b="1" dirty="0" err="1">
                          <a:solidFill>
                            <a:srgbClr val="0C5071"/>
                          </a:solidFill>
                        </a:rPr>
                        <a:t>Short</a:t>
                      </a:r>
                      <a:r>
                        <a:rPr lang="hu-HU" sz="1800" b="1" dirty="0">
                          <a:solidFill>
                            <a:srgbClr val="0C5071"/>
                          </a:solidFill>
                        </a:rPr>
                        <a:t> </a:t>
                      </a:r>
                      <a:r>
                        <a:rPr lang="hu-HU" sz="1800" b="1" dirty="0" err="1">
                          <a:solidFill>
                            <a:srgbClr val="0C5071"/>
                          </a:solidFill>
                        </a:rPr>
                        <a:t>term</a:t>
                      </a:r>
                      <a:r>
                        <a:rPr lang="hu-HU" sz="1800" b="1" dirty="0">
                          <a:solidFill>
                            <a:srgbClr val="0C5071"/>
                          </a:solidFill>
                        </a:rPr>
                        <a:t> </a:t>
                      </a:r>
                      <a:r>
                        <a:rPr lang="hu-HU" sz="1800" b="1" dirty="0" err="1">
                          <a:solidFill>
                            <a:srgbClr val="0C5071"/>
                          </a:solidFill>
                        </a:rPr>
                        <a:t>excursion</a:t>
                      </a:r>
                      <a:br>
                        <a:rPr lang="hu-HU" sz="1800" b="1" dirty="0">
                          <a:solidFill>
                            <a:srgbClr val="0C5071"/>
                          </a:solidFill>
                        </a:rPr>
                      </a:br>
                      <a:r>
                        <a:rPr lang="hu-HU" sz="1600" b="0" dirty="0">
                          <a:solidFill>
                            <a:srgbClr val="0C5071"/>
                          </a:solidFill>
                        </a:rPr>
                        <a:t>(</a:t>
                      </a:r>
                      <a:r>
                        <a:rPr lang="hu-HU" sz="1600" dirty="0">
                          <a:solidFill>
                            <a:srgbClr val="0C5071"/>
                          </a:solidFill>
                        </a:rPr>
                        <a:t>BA, MA, PhD)</a:t>
                      </a:r>
                      <a:endParaRPr lang="hu-HU" sz="1600" b="1" dirty="0">
                        <a:solidFill>
                          <a:srgbClr val="0C5071"/>
                        </a:solidFill>
                        <a:latin typeface="+mn-lt"/>
                      </a:endParaRPr>
                    </a:p>
                  </a:txBody>
                  <a:tcPr marL="68580" marR="685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1" dirty="0">
                          <a:solidFill>
                            <a:srgbClr val="E63B12"/>
                          </a:solidFill>
                        </a:rPr>
                        <a:t>3-5 </a:t>
                      </a:r>
                      <a:r>
                        <a:rPr lang="hu-HU" sz="1800" b="1" dirty="0" err="1">
                          <a:solidFill>
                            <a:srgbClr val="E63B12"/>
                          </a:solidFill>
                        </a:rPr>
                        <a:t>days</a:t>
                      </a:r>
                      <a:endParaRPr lang="hu-HU" sz="1800" b="1" dirty="0">
                        <a:solidFill>
                          <a:srgbClr val="E63B12"/>
                        </a:solidFill>
                        <a:latin typeface="+mn-lt"/>
                      </a:endParaRPr>
                    </a:p>
                  </a:txBody>
                  <a:tcPr marL="68580" marR="685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hu-HU" sz="1600" b="1" dirty="0">
                          <a:solidFill>
                            <a:srgbClr val="0C5071"/>
                          </a:solidFill>
                        </a:rPr>
                        <a:t>Network</a:t>
                      </a:r>
                      <a:endParaRPr lang="hu-HU" sz="1600" b="1" baseline="0" dirty="0">
                        <a:solidFill>
                          <a:srgbClr val="0C5071"/>
                        </a:solidFill>
                        <a:latin typeface="+mn-lt"/>
                      </a:endParaRPr>
                    </a:p>
                  </a:txBody>
                  <a:tcPr marL="68580" marR="685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0379987"/>
                  </a:ext>
                </a:extLst>
              </a:tr>
              <a:tr h="691854">
                <a:tc>
                  <a:txBody>
                    <a:bodyPr/>
                    <a:lstStyle/>
                    <a:p>
                      <a:pPr algn="ctr"/>
                      <a:r>
                        <a:rPr lang="hu-HU" sz="1800" b="1" dirty="0" err="1">
                          <a:solidFill>
                            <a:srgbClr val="0C5071"/>
                          </a:solidFill>
                        </a:rPr>
                        <a:t>Teacher</a:t>
                      </a:r>
                      <a:r>
                        <a:rPr lang="hu-HU" sz="1800" b="1" dirty="0">
                          <a:solidFill>
                            <a:srgbClr val="0C5071"/>
                          </a:solidFill>
                        </a:rPr>
                        <a:t> </a:t>
                      </a:r>
                      <a:r>
                        <a:rPr lang="hu-HU" sz="1800" b="1" dirty="0" err="1">
                          <a:solidFill>
                            <a:srgbClr val="0C5071"/>
                          </a:solidFill>
                        </a:rPr>
                        <a:t>mobility</a:t>
                      </a:r>
                      <a:endParaRPr lang="hu-HU" sz="1600" b="1" dirty="0">
                        <a:solidFill>
                          <a:srgbClr val="0C5071"/>
                        </a:solidFill>
                        <a:latin typeface="+mn-lt"/>
                      </a:endParaRPr>
                    </a:p>
                  </a:txBody>
                  <a:tcPr marL="68580" marR="685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hu-HU" sz="1800" b="1" dirty="0">
                          <a:solidFill>
                            <a:srgbClr val="E63B12"/>
                          </a:solidFill>
                        </a:rPr>
                        <a:t>min. 5 </a:t>
                      </a:r>
                      <a:r>
                        <a:rPr lang="hu-HU" sz="1800" b="1" dirty="0" err="1">
                          <a:solidFill>
                            <a:srgbClr val="E63B12"/>
                          </a:solidFill>
                        </a:rPr>
                        <a:t>working</a:t>
                      </a:r>
                      <a:r>
                        <a:rPr lang="hu-HU" sz="1800" b="1" dirty="0">
                          <a:solidFill>
                            <a:srgbClr val="E63B12"/>
                          </a:solidFill>
                        </a:rPr>
                        <a:t> </a:t>
                      </a:r>
                      <a:r>
                        <a:rPr lang="hu-HU" sz="1800" b="1" dirty="0" err="1">
                          <a:solidFill>
                            <a:srgbClr val="E63B12"/>
                          </a:solidFill>
                        </a:rPr>
                        <a:t>days</a:t>
                      </a:r>
                      <a:br>
                        <a:rPr lang="hu-HU" sz="1800" b="1" dirty="0">
                          <a:solidFill>
                            <a:srgbClr val="E63B12"/>
                          </a:solidFill>
                        </a:rPr>
                      </a:br>
                      <a:r>
                        <a:rPr lang="hu-HU" sz="1800" b="1" dirty="0">
                          <a:solidFill>
                            <a:srgbClr val="E63B12"/>
                          </a:solidFill>
                        </a:rPr>
                        <a:t>and 6 </a:t>
                      </a:r>
                      <a:r>
                        <a:rPr lang="hu-HU" sz="1800" b="1" dirty="0" err="1">
                          <a:solidFill>
                            <a:srgbClr val="E63B12"/>
                          </a:solidFill>
                        </a:rPr>
                        <a:t>teaching</a:t>
                      </a:r>
                      <a:r>
                        <a:rPr lang="hu-HU" sz="1800" b="1" dirty="0">
                          <a:solidFill>
                            <a:srgbClr val="E63B12"/>
                          </a:solidFill>
                        </a:rPr>
                        <a:t> </a:t>
                      </a:r>
                      <a:r>
                        <a:rPr lang="hu-HU" sz="1800" b="1" dirty="0" err="1">
                          <a:solidFill>
                            <a:srgbClr val="E63B12"/>
                          </a:solidFill>
                        </a:rPr>
                        <a:t>hours</a:t>
                      </a:r>
                      <a:endParaRPr lang="hu-HU" sz="1800" b="1" dirty="0">
                        <a:solidFill>
                          <a:srgbClr val="E63B12"/>
                        </a:solidFill>
                        <a:latin typeface="+mn-lt"/>
                      </a:endParaRPr>
                    </a:p>
                  </a:txBody>
                  <a:tcPr marL="68580" marR="685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18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hu-HU" sz="1600" b="1" dirty="0">
                          <a:solidFill>
                            <a:srgbClr val="0C5071"/>
                          </a:solidFill>
                        </a:rPr>
                        <a:t>Network</a:t>
                      </a:r>
                      <a:endParaRPr lang="hu-HU" sz="1600" b="1" baseline="0" dirty="0">
                        <a:solidFill>
                          <a:srgbClr val="0C5071"/>
                        </a:solidFill>
                      </a:endParaRPr>
                    </a:p>
                    <a:p>
                      <a:pPr marL="0" indent="0" algn="ctr">
                        <a:lnSpc>
                          <a:spcPts val="18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hu-HU" sz="1600" b="1" kern="1200" dirty="0" err="1">
                          <a:solidFill>
                            <a:srgbClr val="02B9E4"/>
                          </a:solidFill>
                        </a:rPr>
                        <a:t>Freemover</a:t>
                      </a:r>
                      <a:endParaRPr lang="hu-HU" sz="1600" b="1" kern="1200" dirty="0">
                        <a:solidFill>
                          <a:srgbClr val="02B9E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0831626"/>
                  </a:ext>
                </a:extLst>
              </a:tr>
              <a:tr h="434844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hu-HU" sz="1800" b="1" dirty="0" err="1">
                          <a:solidFill>
                            <a:srgbClr val="0C5071"/>
                          </a:solidFill>
                        </a:rPr>
                        <a:t>Summer</a:t>
                      </a:r>
                      <a:r>
                        <a:rPr lang="hu-HU" sz="1800" b="1" dirty="0">
                          <a:solidFill>
                            <a:srgbClr val="0C5071"/>
                          </a:solidFill>
                        </a:rPr>
                        <a:t> </a:t>
                      </a:r>
                      <a:r>
                        <a:rPr lang="hu-HU" sz="1800" b="1" dirty="0" err="1">
                          <a:solidFill>
                            <a:srgbClr val="0C5071"/>
                          </a:solidFill>
                        </a:rPr>
                        <a:t>school</a:t>
                      </a:r>
                      <a:br>
                        <a:rPr lang="hu-HU" sz="1800" b="1" dirty="0">
                          <a:solidFill>
                            <a:srgbClr val="0C5071"/>
                          </a:solidFill>
                        </a:rPr>
                      </a:br>
                      <a:r>
                        <a:rPr lang="hu-HU" sz="1600" dirty="0">
                          <a:solidFill>
                            <a:srgbClr val="0C5071"/>
                          </a:solidFill>
                        </a:rPr>
                        <a:t>BA, MA, PhD</a:t>
                      </a:r>
                      <a:r>
                        <a:rPr lang="hu-HU" sz="1600" baseline="0" dirty="0">
                          <a:solidFill>
                            <a:srgbClr val="0C5071"/>
                          </a:solidFill>
                        </a:rPr>
                        <a:t> and </a:t>
                      </a:r>
                      <a:r>
                        <a:rPr lang="hu-HU" sz="1600" i="1" baseline="0" dirty="0" err="1">
                          <a:solidFill>
                            <a:srgbClr val="0C5071"/>
                          </a:solidFill>
                        </a:rPr>
                        <a:t>Teachers</a:t>
                      </a:r>
                      <a:endParaRPr lang="hu-HU" sz="1600" b="1" i="1" dirty="0">
                        <a:solidFill>
                          <a:srgbClr val="0C5071"/>
                        </a:solidFill>
                        <a:latin typeface="+mn-lt"/>
                      </a:endParaRPr>
                    </a:p>
                  </a:txBody>
                  <a:tcPr marL="68580" marR="685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1" dirty="0">
                          <a:solidFill>
                            <a:srgbClr val="E63B12"/>
                          </a:solidFill>
                        </a:rPr>
                        <a:t>min. 6 </a:t>
                      </a:r>
                      <a:r>
                        <a:rPr lang="hu-HU" sz="1800" b="1" dirty="0" err="1">
                          <a:solidFill>
                            <a:srgbClr val="E63B12"/>
                          </a:solidFill>
                        </a:rPr>
                        <a:t>days</a:t>
                      </a:r>
                      <a:endParaRPr lang="hu-HU" sz="1800" b="1" dirty="0">
                        <a:solidFill>
                          <a:srgbClr val="E63B12"/>
                        </a:solidFill>
                        <a:latin typeface="+mn-lt"/>
                      </a:endParaRPr>
                    </a:p>
                  </a:txBody>
                  <a:tcPr marL="68580" marR="685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18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hu-HU" sz="1600" b="1" dirty="0">
                          <a:solidFill>
                            <a:srgbClr val="0C5071"/>
                          </a:solidFill>
                        </a:rPr>
                        <a:t>Network</a:t>
                      </a:r>
                      <a:endParaRPr lang="hu-HU" sz="1600" b="1" baseline="0" dirty="0">
                        <a:solidFill>
                          <a:srgbClr val="0C5071"/>
                        </a:solidFill>
                      </a:endParaRPr>
                    </a:p>
                    <a:p>
                      <a:pPr marL="0" indent="0" algn="ctr">
                        <a:lnSpc>
                          <a:spcPts val="18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hu-HU" sz="1600" b="1" kern="1200" dirty="0" err="1">
                          <a:solidFill>
                            <a:srgbClr val="02B9E4"/>
                          </a:solidFill>
                        </a:rPr>
                        <a:t>Freemover</a:t>
                      </a:r>
                      <a:endParaRPr lang="hu-HU" sz="1600" b="1" kern="1200" dirty="0">
                        <a:solidFill>
                          <a:srgbClr val="02B9E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6576985"/>
                  </a:ext>
                </a:extLst>
              </a:tr>
              <a:tr h="434844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hu-HU" sz="1800" b="1" dirty="0" err="1">
                          <a:solidFill>
                            <a:srgbClr val="0C5071"/>
                          </a:solidFill>
                        </a:rPr>
                        <a:t>Coordination</a:t>
                      </a:r>
                      <a:r>
                        <a:rPr lang="hu-HU" sz="1800" b="1" dirty="0">
                          <a:solidFill>
                            <a:srgbClr val="0C5071"/>
                          </a:solidFill>
                        </a:rPr>
                        <a:t> meeting</a:t>
                      </a:r>
                      <a:br>
                        <a:rPr lang="hu-HU" sz="1800" dirty="0">
                          <a:solidFill>
                            <a:srgbClr val="0C5071"/>
                          </a:solidFill>
                        </a:rPr>
                      </a:br>
                      <a:r>
                        <a:rPr lang="hu-HU" sz="1600" i="1" dirty="0" err="1">
                          <a:solidFill>
                            <a:srgbClr val="0C5071"/>
                          </a:solidFill>
                        </a:rPr>
                        <a:t>Teachers</a:t>
                      </a:r>
                      <a:endParaRPr lang="hu-HU" sz="1600" b="1" i="1" dirty="0">
                        <a:solidFill>
                          <a:srgbClr val="0C5071"/>
                        </a:solidFill>
                        <a:latin typeface="+mn-lt"/>
                      </a:endParaRPr>
                    </a:p>
                  </a:txBody>
                  <a:tcPr marL="68580" marR="685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1" dirty="0">
                          <a:solidFill>
                            <a:srgbClr val="E63B12"/>
                          </a:solidFill>
                        </a:rPr>
                        <a:t>2-3 </a:t>
                      </a:r>
                      <a:r>
                        <a:rPr lang="hu-HU" sz="1800" b="1" dirty="0" err="1">
                          <a:solidFill>
                            <a:srgbClr val="E63B12"/>
                          </a:solidFill>
                        </a:rPr>
                        <a:t>days</a:t>
                      </a:r>
                      <a:endParaRPr lang="hu-HU" sz="1800" b="1" dirty="0">
                        <a:solidFill>
                          <a:srgbClr val="E63B12"/>
                        </a:solidFill>
                        <a:latin typeface="+mn-lt"/>
                      </a:endParaRPr>
                    </a:p>
                  </a:txBody>
                  <a:tcPr marL="68580" marR="685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18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hu-HU" sz="1600" b="1" dirty="0">
                          <a:solidFill>
                            <a:srgbClr val="0C5071"/>
                          </a:solidFill>
                        </a:rPr>
                        <a:t>Network</a:t>
                      </a:r>
                      <a:endParaRPr lang="hu-HU" sz="1600" b="1" baseline="0" dirty="0">
                        <a:solidFill>
                          <a:srgbClr val="0C5071"/>
                        </a:solidFill>
                      </a:endParaRPr>
                    </a:p>
                    <a:p>
                      <a:pPr marL="0" indent="0" algn="ctr">
                        <a:lnSpc>
                          <a:spcPts val="18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hu-HU" sz="1600" b="1" kern="1200" dirty="0" err="1">
                          <a:solidFill>
                            <a:srgbClr val="02B9E4"/>
                          </a:solidFill>
                        </a:rPr>
                        <a:t>Freemover</a:t>
                      </a:r>
                      <a:endParaRPr lang="hu-HU" sz="1600" b="1" kern="1200" dirty="0">
                        <a:solidFill>
                          <a:srgbClr val="02B9E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0193587"/>
                  </a:ext>
                </a:extLst>
              </a:tr>
            </a:tbl>
          </a:graphicData>
        </a:graphic>
      </p:graphicFrame>
      <p:grpSp>
        <p:nvGrpSpPr>
          <p:cNvPr id="12" name="Csoportba foglalás 11"/>
          <p:cNvGrpSpPr/>
          <p:nvPr/>
        </p:nvGrpSpPr>
        <p:grpSpPr>
          <a:xfrm>
            <a:off x="1664208" y="1726226"/>
            <a:ext cx="9297754" cy="442752"/>
            <a:chOff x="1664208" y="1726226"/>
            <a:chExt cx="9297754" cy="442752"/>
          </a:xfrm>
        </p:grpSpPr>
        <p:sp>
          <p:nvSpPr>
            <p:cNvPr id="36" name="Téglalapbuborék 35"/>
            <p:cNvSpPr/>
            <p:nvPr/>
          </p:nvSpPr>
          <p:spPr>
            <a:xfrm>
              <a:off x="7944442" y="1726226"/>
              <a:ext cx="3017520" cy="440763"/>
            </a:xfrm>
            <a:prstGeom prst="wedgeRectCallout">
              <a:avLst>
                <a:gd name="adj1" fmla="val -20898"/>
                <a:gd name="adj2" fmla="val 83440"/>
              </a:avLst>
            </a:prstGeom>
            <a:solidFill>
              <a:srgbClr val="BDCA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" name="Téglalapbuborék 1"/>
            <p:cNvSpPr/>
            <p:nvPr/>
          </p:nvSpPr>
          <p:spPr>
            <a:xfrm>
              <a:off x="1664208" y="1728215"/>
              <a:ext cx="3017520" cy="440763"/>
            </a:xfrm>
            <a:prstGeom prst="wedgeRectCallout">
              <a:avLst>
                <a:gd name="adj1" fmla="val -20292"/>
                <a:gd name="adj2" fmla="val 87589"/>
              </a:avLst>
            </a:prstGeom>
            <a:solidFill>
              <a:srgbClr val="A6E5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4" name="Téglalapbuborék 33"/>
            <p:cNvSpPr/>
            <p:nvPr/>
          </p:nvSpPr>
          <p:spPr>
            <a:xfrm>
              <a:off x="4804325" y="1726227"/>
              <a:ext cx="3017520" cy="440763"/>
            </a:xfrm>
            <a:prstGeom prst="wedgeRectCallout">
              <a:avLst>
                <a:gd name="adj1" fmla="val -20898"/>
                <a:gd name="adj2" fmla="val 89664"/>
              </a:avLst>
            </a:prstGeom>
            <a:solidFill>
              <a:srgbClr val="FBDC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39" name="Tartalom helye 2"/>
          <p:cNvSpPr txBox="1">
            <a:spLocks/>
          </p:cNvSpPr>
          <p:nvPr/>
        </p:nvSpPr>
        <p:spPr>
          <a:xfrm>
            <a:off x="7939940" y="1740719"/>
            <a:ext cx="3013899" cy="4117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hu-HU" sz="2300" b="1" dirty="0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relations</a:t>
            </a:r>
          </a:p>
        </p:txBody>
      </p:sp>
      <p:sp>
        <p:nvSpPr>
          <p:cNvPr id="35" name="Téglalap 3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00" cmpd="sng">
            <a:solidFill>
              <a:srgbClr val="E63B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7" name="Cím 1"/>
          <p:cNvSpPr txBox="1">
            <a:spLocks/>
          </p:cNvSpPr>
          <p:nvPr/>
        </p:nvSpPr>
        <p:spPr>
          <a:xfrm>
            <a:off x="891391" y="45392"/>
            <a:ext cx="5428006" cy="21456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2800" spc="80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800" spc="80" dirty="0" err="1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Eligible</a:t>
            </a:r>
            <a:endParaRPr lang="hu-HU" sz="2800" spc="80" dirty="0">
              <a:solidFill>
                <a:srgbClr val="028AA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b="1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ACTIVITIES </a:t>
            </a:r>
          </a:p>
        </p:txBody>
      </p:sp>
      <p:sp>
        <p:nvSpPr>
          <p:cNvPr id="45" name="Háromszög 44"/>
          <p:cNvSpPr/>
          <p:nvPr/>
        </p:nvSpPr>
        <p:spPr>
          <a:xfrm rot="5400000">
            <a:off x="-111335" y="810371"/>
            <a:ext cx="996485" cy="645551"/>
          </a:xfrm>
          <a:prstGeom prst="triangle">
            <a:avLst/>
          </a:prstGeom>
          <a:solidFill>
            <a:srgbClr val="E63B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2" name="Tartalom helye 2"/>
          <p:cNvSpPr txBox="1">
            <a:spLocks/>
          </p:cNvSpPr>
          <p:nvPr/>
        </p:nvSpPr>
        <p:spPr>
          <a:xfrm>
            <a:off x="1664208" y="1745587"/>
            <a:ext cx="3017520" cy="4117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hu-HU" sz="2300" dirty="0" err="1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mobility</a:t>
            </a:r>
            <a:r>
              <a:rPr lang="hu-HU" sz="2300" dirty="0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300" b="1" dirty="0" err="1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type</a:t>
            </a:r>
            <a:endParaRPr lang="hu-HU" sz="2300" b="1" dirty="0">
              <a:solidFill>
                <a:srgbClr val="0C50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artalom helye 2"/>
          <p:cNvSpPr txBox="1">
            <a:spLocks/>
          </p:cNvSpPr>
          <p:nvPr/>
        </p:nvSpPr>
        <p:spPr>
          <a:xfrm>
            <a:off x="4804324" y="1738439"/>
            <a:ext cx="3017521" cy="4117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hu-HU" sz="2300" b="1" dirty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duration</a:t>
            </a:r>
          </a:p>
        </p:txBody>
      </p:sp>
      <p:sp>
        <p:nvSpPr>
          <p:cNvPr id="3" name="Szövegdoboz 2"/>
          <p:cNvSpPr txBox="1"/>
          <p:nvPr/>
        </p:nvSpPr>
        <p:spPr>
          <a:xfrm>
            <a:off x="1654222" y="4669859"/>
            <a:ext cx="310827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28AAA"/>
                </a:solidFill>
              </a:rPr>
              <a:t>research activity cannot be the only aim</a:t>
            </a:r>
            <a:r>
              <a:rPr lang="hu-HU" sz="1200" b="1" dirty="0">
                <a:solidFill>
                  <a:srgbClr val="028AAA"/>
                </a:solidFill>
              </a:rPr>
              <a:t>!</a:t>
            </a:r>
          </a:p>
          <a:p>
            <a:endParaRPr lang="hu-HU" sz="1300" b="1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10" t="22975" r="24306" b="26082"/>
          <a:stretch/>
        </p:blipFill>
        <p:spPr>
          <a:xfrm>
            <a:off x="386907" y="4673151"/>
            <a:ext cx="957096" cy="947525"/>
          </a:xfrm>
          <a:prstGeom prst="rect">
            <a:avLst/>
          </a:prstGeom>
        </p:spPr>
      </p:pic>
      <p:grpSp>
        <p:nvGrpSpPr>
          <p:cNvPr id="26" name="Csoportba foglalás 25"/>
          <p:cNvGrpSpPr/>
          <p:nvPr/>
        </p:nvGrpSpPr>
        <p:grpSpPr>
          <a:xfrm>
            <a:off x="1693269" y="2805740"/>
            <a:ext cx="9289631" cy="2785872"/>
            <a:chOff x="1669395" y="2788920"/>
            <a:chExt cx="9289631" cy="2785872"/>
          </a:xfrm>
        </p:grpSpPr>
        <p:cxnSp>
          <p:nvCxnSpPr>
            <p:cNvPr id="25" name="Egyenes összekötő 24"/>
            <p:cNvCxnSpPr/>
            <p:nvPr/>
          </p:nvCxnSpPr>
          <p:spPr>
            <a:xfrm>
              <a:off x="1669395" y="2788920"/>
              <a:ext cx="9289631" cy="0"/>
            </a:xfrm>
            <a:prstGeom prst="line">
              <a:avLst/>
            </a:prstGeom>
            <a:ln>
              <a:solidFill>
                <a:srgbClr val="02B9E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Egyenes összekötő 48"/>
            <p:cNvCxnSpPr/>
            <p:nvPr/>
          </p:nvCxnSpPr>
          <p:spPr>
            <a:xfrm>
              <a:off x="1669395" y="3663696"/>
              <a:ext cx="9289631" cy="0"/>
            </a:xfrm>
            <a:prstGeom prst="line">
              <a:avLst/>
            </a:prstGeom>
            <a:ln>
              <a:solidFill>
                <a:srgbClr val="02B9E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Egyenes összekötő 49"/>
            <p:cNvCxnSpPr/>
            <p:nvPr/>
          </p:nvCxnSpPr>
          <p:spPr>
            <a:xfrm>
              <a:off x="1669395" y="4294632"/>
              <a:ext cx="9289631" cy="0"/>
            </a:xfrm>
            <a:prstGeom prst="line">
              <a:avLst/>
            </a:prstGeom>
            <a:ln>
              <a:solidFill>
                <a:srgbClr val="02B9E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Egyenes összekötő 53"/>
            <p:cNvCxnSpPr/>
            <p:nvPr/>
          </p:nvCxnSpPr>
          <p:spPr>
            <a:xfrm>
              <a:off x="1669395" y="4980432"/>
              <a:ext cx="9289631" cy="0"/>
            </a:xfrm>
            <a:prstGeom prst="line">
              <a:avLst/>
            </a:prstGeom>
            <a:ln>
              <a:solidFill>
                <a:srgbClr val="02B9E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Egyenes összekötő 54"/>
            <p:cNvCxnSpPr/>
            <p:nvPr/>
          </p:nvCxnSpPr>
          <p:spPr>
            <a:xfrm>
              <a:off x="1669395" y="5574792"/>
              <a:ext cx="9289631" cy="0"/>
            </a:xfrm>
            <a:prstGeom prst="line">
              <a:avLst/>
            </a:prstGeom>
            <a:ln>
              <a:solidFill>
                <a:srgbClr val="02B9E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Csoportba foglalás 27"/>
          <p:cNvGrpSpPr/>
          <p:nvPr/>
        </p:nvGrpSpPr>
        <p:grpSpPr>
          <a:xfrm>
            <a:off x="4681728" y="1738439"/>
            <a:ext cx="122596" cy="4954677"/>
            <a:chOff x="4681728" y="1738439"/>
            <a:chExt cx="122596" cy="4954677"/>
          </a:xfrm>
        </p:grpSpPr>
        <p:sp>
          <p:nvSpPr>
            <p:cNvPr id="27" name="Téglalap 26"/>
            <p:cNvSpPr/>
            <p:nvPr/>
          </p:nvSpPr>
          <p:spPr>
            <a:xfrm>
              <a:off x="4681728" y="1738439"/>
              <a:ext cx="122596" cy="28518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6" name="Téglalap 55"/>
            <p:cNvSpPr/>
            <p:nvPr/>
          </p:nvSpPr>
          <p:spPr>
            <a:xfrm>
              <a:off x="4681728" y="4950518"/>
              <a:ext cx="122596" cy="17425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58" name="Csoportba foglalás 57"/>
          <p:cNvGrpSpPr/>
          <p:nvPr/>
        </p:nvGrpSpPr>
        <p:grpSpPr>
          <a:xfrm>
            <a:off x="7814751" y="1631389"/>
            <a:ext cx="122596" cy="4954677"/>
            <a:chOff x="4681728" y="1738439"/>
            <a:chExt cx="122596" cy="4954677"/>
          </a:xfrm>
        </p:grpSpPr>
        <p:sp>
          <p:nvSpPr>
            <p:cNvPr id="60" name="Téglalap 59"/>
            <p:cNvSpPr/>
            <p:nvPr/>
          </p:nvSpPr>
          <p:spPr>
            <a:xfrm>
              <a:off x="4681728" y="1738439"/>
              <a:ext cx="122596" cy="28518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63" name="Téglalap 62"/>
            <p:cNvSpPr/>
            <p:nvPr/>
          </p:nvSpPr>
          <p:spPr>
            <a:xfrm>
              <a:off x="4681728" y="4950518"/>
              <a:ext cx="122596" cy="17425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65" name="Csoportba foglalás 64"/>
          <p:cNvGrpSpPr/>
          <p:nvPr/>
        </p:nvGrpSpPr>
        <p:grpSpPr>
          <a:xfrm>
            <a:off x="1664208" y="6331349"/>
            <a:ext cx="9297754" cy="3965"/>
            <a:chOff x="4700231" y="1542031"/>
            <a:chExt cx="9297754" cy="16284297"/>
          </a:xfrm>
        </p:grpSpPr>
        <p:cxnSp>
          <p:nvCxnSpPr>
            <p:cNvPr id="66" name="Egyenes összekötő 65"/>
            <p:cNvCxnSpPr/>
            <p:nvPr/>
          </p:nvCxnSpPr>
          <p:spPr>
            <a:xfrm>
              <a:off x="4700231" y="1542031"/>
              <a:ext cx="9297754" cy="0"/>
            </a:xfrm>
            <a:prstGeom prst="line">
              <a:avLst/>
            </a:prstGeom>
            <a:ln w="82550" cap="rnd" cmpd="sng">
              <a:solidFill>
                <a:srgbClr val="DEF0F6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Egyenes összekötő 68"/>
            <p:cNvCxnSpPr/>
            <p:nvPr/>
          </p:nvCxnSpPr>
          <p:spPr>
            <a:xfrm>
              <a:off x="4700231" y="17826328"/>
              <a:ext cx="9289631" cy="0"/>
            </a:xfrm>
            <a:prstGeom prst="line">
              <a:avLst/>
            </a:prstGeom>
            <a:ln cmpd="sng">
              <a:solidFill>
                <a:srgbClr val="02ACD4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Kép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37" b="25695"/>
          <a:stretch/>
        </p:blipFill>
        <p:spPr>
          <a:xfrm>
            <a:off x="9245473" y="722375"/>
            <a:ext cx="1755652" cy="795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8302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ím 1"/>
          <p:cNvSpPr txBox="1">
            <a:spLocks/>
          </p:cNvSpPr>
          <p:nvPr/>
        </p:nvSpPr>
        <p:spPr>
          <a:xfrm>
            <a:off x="891391" y="45392"/>
            <a:ext cx="4975878" cy="21755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b="1" dirty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SUBMISSION DEADLINES</a:t>
            </a:r>
            <a:r>
              <a:rPr lang="hu-HU" b="1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1" name="Téglalap 40"/>
          <p:cNvSpPr/>
          <p:nvPr/>
        </p:nvSpPr>
        <p:spPr>
          <a:xfrm>
            <a:off x="4267200" y="1800520"/>
            <a:ext cx="7361382" cy="4535626"/>
          </a:xfrm>
          <a:prstGeom prst="rect">
            <a:avLst/>
          </a:prstGeom>
          <a:solidFill>
            <a:srgbClr val="FCE2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95C120"/>
              </a:solidFill>
            </a:endParaRPr>
          </a:p>
        </p:txBody>
      </p:sp>
      <p:sp>
        <p:nvSpPr>
          <p:cNvPr id="23" name="Téglalap 2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3" name="Háromszög 32"/>
          <p:cNvSpPr/>
          <p:nvPr/>
        </p:nvSpPr>
        <p:spPr>
          <a:xfrm rot="5400000">
            <a:off x="-111335" y="810371"/>
            <a:ext cx="996485" cy="645551"/>
          </a:xfrm>
          <a:prstGeom prst="triangle">
            <a:avLst/>
          </a:prstGeom>
          <a:solidFill>
            <a:srgbClr val="E63B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5" name="Téglalap 3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00" cmpd="sng">
            <a:solidFill>
              <a:srgbClr val="E63B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0" name="Szövegdoboz 39"/>
          <p:cNvSpPr txBox="1"/>
          <p:nvPr/>
        </p:nvSpPr>
        <p:spPr>
          <a:xfrm>
            <a:off x="4700231" y="1891046"/>
            <a:ext cx="6990259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Network </a:t>
            </a:r>
            <a:r>
              <a:rPr lang="hu-HU" sz="2400" b="1" dirty="0" err="1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</a:t>
            </a:r>
            <a:endParaRPr lang="hu-HU" sz="2400" b="1" dirty="0">
              <a:solidFill>
                <a:srgbClr val="0C50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u-HU" sz="1200" b="1" dirty="0">
              <a:solidFill>
                <a:srgbClr val="028AA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8000" indent="-288000">
              <a:lnSpc>
                <a:spcPct val="11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hu-HU" sz="2400" b="1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</a:t>
            </a:r>
            <a:r>
              <a:rPr lang="hu-HU" sz="2400" b="1" dirty="0" err="1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January</a:t>
            </a:r>
            <a:r>
              <a:rPr lang="hu-HU" sz="2400" b="1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2" name="Háromszög 41"/>
          <p:cNvSpPr/>
          <p:nvPr/>
        </p:nvSpPr>
        <p:spPr>
          <a:xfrm rot="5400000">
            <a:off x="4179316" y="1958715"/>
            <a:ext cx="550980" cy="356940"/>
          </a:xfrm>
          <a:prstGeom prst="triangle">
            <a:avLst/>
          </a:prstGeom>
          <a:solidFill>
            <a:srgbClr val="E63B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6" name="Csoportba foglalás 5"/>
          <p:cNvGrpSpPr/>
          <p:nvPr/>
        </p:nvGrpSpPr>
        <p:grpSpPr>
          <a:xfrm>
            <a:off x="4700231" y="1542031"/>
            <a:ext cx="5632489" cy="3965"/>
            <a:chOff x="4700231" y="1542031"/>
            <a:chExt cx="5632489" cy="3965"/>
          </a:xfrm>
        </p:grpSpPr>
        <p:cxnSp>
          <p:nvCxnSpPr>
            <p:cNvPr id="15" name="Egyenes összekötő 14"/>
            <p:cNvCxnSpPr/>
            <p:nvPr/>
          </p:nvCxnSpPr>
          <p:spPr>
            <a:xfrm>
              <a:off x="4700231" y="1542031"/>
              <a:ext cx="5632489" cy="0"/>
            </a:xfrm>
            <a:prstGeom prst="line">
              <a:avLst/>
            </a:prstGeom>
            <a:ln w="82550" cap="rnd" cmpd="sng">
              <a:solidFill>
                <a:srgbClr val="DEF0F6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Egyenes összekötő 43"/>
            <p:cNvCxnSpPr/>
            <p:nvPr/>
          </p:nvCxnSpPr>
          <p:spPr>
            <a:xfrm>
              <a:off x="4700231" y="1545996"/>
              <a:ext cx="5568481" cy="0"/>
            </a:xfrm>
            <a:prstGeom prst="line">
              <a:avLst/>
            </a:prstGeom>
            <a:ln cmpd="sng">
              <a:solidFill>
                <a:srgbClr val="02ACD4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Szövegdoboz 16"/>
          <p:cNvSpPr txBox="1"/>
          <p:nvPr/>
        </p:nvSpPr>
        <p:spPr>
          <a:xfrm>
            <a:off x="4708084" y="3066802"/>
            <a:ext cx="7206548" cy="21729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err="1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Mobility</a:t>
            </a:r>
            <a:r>
              <a:rPr lang="hu-HU" sz="2400" b="1" dirty="0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b="1" dirty="0" err="1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applications</a:t>
            </a:r>
            <a:r>
              <a:rPr lang="hu-HU" sz="2400" b="1" dirty="0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b="1" dirty="0" err="1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within</a:t>
            </a:r>
            <a:r>
              <a:rPr lang="hu-HU" sz="2400" b="1" dirty="0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hu-HU" sz="2400" b="1" dirty="0" err="1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network</a:t>
            </a:r>
            <a:r>
              <a:rPr lang="hu-HU" sz="2800" b="1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hu-HU" sz="2800" b="1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dirty="0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(outgoing/</a:t>
            </a:r>
            <a:r>
              <a:rPr lang="hu-HU" dirty="0" err="1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incoming</a:t>
            </a:r>
            <a:r>
              <a:rPr lang="hu-HU" dirty="0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88000" indent="-288000">
              <a:lnSpc>
                <a:spcPct val="11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hu-HU" dirty="0" err="1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winter</a:t>
            </a:r>
            <a:r>
              <a:rPr lang="hu-HU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dirty="0" err="1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semester</a:t>
            </a:r>
            <a:r>
              <a:rPr lang="hu-HU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(1 </a:t>
            </a:r>
            <a:r>
              <a:rPr lang="hu-HU" dirty="0" err="1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Sept</a:t>
            </a:r>
            <a:r>
              <a:rPr lang="hu-HU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- 31 Jan): </a:t>
            </a:r>
            <a:r>
              <a:rPr lang="hu-HU" sz="2400" b="1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</a:t>
            </a:r>
            <a:r>
              <a:rPr lang="hu-HU" sz="2400" b="1" dirty="0" err="1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June</a:t>
            </a:r>
            <a:r>
              <a:rPr lang="hu-HU" sz="2400" b="1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8000" indent="-288000">
              <a:lnSpc>
                <a:spcPct val="11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hu-HU" dirty="0" err="1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summer</a:t>
            </a:r>
            <a:r>
              <a:rPr lang="hu-HU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dirty="0" err="1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semester</a:t>
            </a:r>
            <a:r>
              <a:rPr lang="hu-HU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(1 </a:t>
            </a:r>
            <a:r>
              <a:rPr lang="hu-HU" dirty="0" err="1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Feb</a:t>
            </a:r>
            <a:r>
              <a:rPr lang="hu-HU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- 30 </a:t>
            </a:r>
            <a:r>
              <a:rPr lang="hu-HU" dirty="0" err="1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June</a:t>
            </a:r>
            <a:r>
              <a:rPr lang="hu-HU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): </a:t>
            </a:r>
            <a:r>
              <a:rPr lang="hu-HU" sz="2400" b="1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 </a:t>
            </a:r>
            <a:r>
              <a:rPr lang="hu-HU" sz="2400" b="1" dirty="0" err="1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October</a:t>
            </a:r>
            <a:r>
              <a:rPr lang="hu-HU" sz="2400" b="1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8000" indent="-288000">
              <a:lnSpc>
                <a:spcPct val="11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hu-HU" sz="2400" b="1" dirty="0">
              <a:solidFill>
                <a:srgbClr val="028AA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Háromszög 17"/>
          <p:cNvSpPr/>
          <p:nvPr/>
        </p:nvSpPr>
        <p:spPr>
          <a:xfrm rot="5400000">
            <a:off x="4187169" y="3134471"/>
            <a:ext cx="550980" cy="356940"/>
          </a:xfrm>
          <a:prstGeom prst="triangle">
            <a:avLst/>
          </a:prstGeom>
          <a:solidFill>
            <a:srgbClr val="0C50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9" name="Szövegdoboz 18"/>
          <p:cNvSpPr txBox="1"/>
          <p:nvPr/>
        </p:nvSpPr>
        <p:spPr>
          <a:xfrm>
            <a:off x="4709375" y="4862632"/>
            <a:ext cx="6990259" cy="14342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err="1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Freemover</a:t>
            </a:r>
            <a:r>
              <a:rPr lang="hu-HU" sz="2400" b="1" dirty="0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b="1" dirty="0" err="1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mobility</a:t>
            </a:r>
            <a:r>
              <a:rPr lang="hu-HU" sz="2400" b="1" dirty="0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b="1" dirty="0" err="1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applications</a:t>
            </a:r>
            <a:endParaRPr lang="hu-HU" sz="2400" b="1" dirty="0">
              <a:solidFill>
                <a:srgbClr val="0C50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u-HU" sz="1200" b="1" dirty="0">
              <a:solidFill>
                <a:srgbClr val="028AA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8000" indent="-288000">
              <a:lnSpc>
                <a:spcPct val="11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hu-HU" sz="2400" b="1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hu-HU" sz="2400" b="1" dirty="0" err="1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July</a:t>
            </a:r>
            <a:r>
              <a:rPr lang="hu-HU" sz="2400" b="1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30 November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dirty="0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Deadlines are on the same days each year.</a:t>
            </a:r>
            <a:endParaRPr lang="hu-HU" dirty="0">
              <a:solidFill>
                <a:srgbClr val="0C50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Háromszög 19"/>
          <p:cNvSpPr/>
          <p:nvPr/>
        </p:nvSpPr>
        <p:spPr>
          <a:xfrm rot="5400000">
            <a:off x="4188460" y="4930301"/>
            <a:ext cx="550980" cy="356940"/>
          </a:xfrm>
          <a:prstGeom prst="triangle">
            <a:avLst/>
          </a:prstGeom>
          <a:solidFill>
            <a:srgbClr val="E63B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21" name="Kép 2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71" t="29347" r="25629" b="30988"/>
          <a:stretch/>
        </p:blipFill>
        <p:spPr>
          <a:xfrm>
            <a:off x="10439200" y="575142"/>
            <a:ext cx="1402280" cy="1192744"/>
          </a:xfrm>
          <a:prstGeom prst="rect">
            <a:avLst/>
          </a:prstGeom>
        </p:spPr>
      </p:pic>
      <p:pic>
        <p:nvPicPr>
          <p:cNvPr id="22" name="Kép 2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63" t="2313" r="26753" b="2574"/>
          <a:stretch/>
        </p:blipFill>
        <p:spPr>
          <a:xfrm>
            <a:off x="530352" y="1801368"/>
            <a:ext cx="3685032" cy="4517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587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AC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Egyenes összekötő 44"/>
          <p:cNvCxnSpPr/>
          <p:nvPr/>
        </p:nvCxnSpPr>
        <p:spPr>
          <a:xfrm>
            <a:off x="5483580" y="1536139"/>
            <a:ext cx="5073976" cy="21996"/>
          </a:xfrm>
          <a:prstGeom prst="line">
            <a:avLst/>
          </a:prstGeom>
          <a:ln w="82550" cap="rnd" cmpd="sng">
            <a:solidFill>
              <a:srgbClr val="02B9E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églalap 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1" name="Cím 1"/>
          <p:cNvSpPr txBox="1">
            <a:spLocks/>
          </p:cNvSpPr>
          <p:nvPr/>
        </p:nvSpPr>
        <p:spPr>
          <a:xfrm>
            <a:off x="891391" y="45392"/>
            <a:ext cx="4975878" cy="21755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CEEPUS </a:t>
            </a:r>
          </a:p>
          <a:p>
            <a:r>
              <a:rPr lang="hu-HU" sz="2800" spc="8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firsthand</a:t>
            </a:r>
            <a:r>
              <a:rPr lang="hu-HU" sz="2800" spc="8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800" spc="8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</a:t>
            </a:r>
            <a:endParaRPr lang="hu-HU" sz="2800" spc="8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Háromszög 41"/>
          <p:cNvSpPr/>
          <p:nvPr/>
        </p:nvSpPr>
        <p:spPr>
          <a:xfrm rot="5400000">
            <a:off x="-111335" y="810371"/>
            <a:ext cx="996485" cy="645551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44" name="Egyenes összekötő 43"/>
          <p:cNvCxnSpPr/>
          <p:nvPr/>
        </p:nvCxnSpPr>
        <p:spPr>
          <a:xfrm>
            <a:off x="5499034" y="1545996"/>
            <a:ext cx="5058522" cy="0"/>
          </a:xfrm>
          <a:prstGeom prst="line">
            <a:avLst/>
          </a:prstGeom>
          <a:ln cmpd="sng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églalap 25"/>
          <p:cNvSpPr/>
          <p:nvPr/>
        </p:nvSpPr>
        <p:spPr>
          <a:xfrm rot="16200000">
            <a:off x="7209555" y="483357"/>
            <a:ext cx="439029" cy="3890978"/>
          </a:xfrm>
          <a:prstGeom prst="rect">
            <a:avLst/>
          </a:prstGeom>
          <a:solidFill>
            <a:srgbClr val="B7CE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8" name="Szövegdoboz 27"/>
          <p:cNvSpPr txBox="1"/>
          <p:nvPr/>
        </p:nvSpPr>
        <p:spPr>
          <a:xfrm>
            <a:off x="5483580" y="2167237"/>
            <a:ext cx="3890979" cy="523220"/>
          </a:xfrm>
          <a:prstGeom prst="rect">
            <a:avLst/>
          </a:prstGeom>
          <a:solidFill>
            <a:srgbClr val="E63B12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2800" spc="8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ONLINE</a:t>
            </a:r>
          </a:p>
        </p:txBody>
      </p:sp>
      <p:sp>
        <p:nvSpPr>
          <p:cNvPr id="38" name="Téglalap 37"/>
          <p:cNvSpPr/>
          <p:nvPr/>
        </p:nvSpPr>
        <p:spPr>
          <a:xfrm rot="16200000" flipH="1">
            <a:off x="7418388" y="3034471"/>
            <a:ext cx="45719" cy="3890978"/>
          </a:xfrm>
          <a:prstGeom prst="rect">
            <a:avLst/>
          </a:prstGeom>
          <a:solidFill>
            <a:srgbClr val="E63B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1" name="Kép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043" y="1979634"/>
            <a:ext cx="3188163" cy="3226908"/>
          </a:xfrm>
          <a:prstGeom prst="rect">
            <a:avLst/>
          </a:prstGeom>
        </p:spPr>
      </p:pic>
      <p:grpSp>
        <p:nvGrpSpPr>
          <p:cNvPr id="23" name="Csoportba foglalás 22"/>
          <p:cNvGrpSpPr/>
          <p:nvPr/>
        </p:nvGrpSpPr>
        <p:grpSpPr>
          <a:xfrm>
            <a:off x="5495758" y="3094274"/>
            <a:ext cx="3654769" cy="646331"/>
            <a:chOff x="6977857" y="3105224"/>
            <a:chExt cx="3654769" cy="646331"/>
          </a:xfrm>
        </p:grpSpPr>
        <p:pic>
          <p:nvPicPr>
            <p:cNvPr id="24" name="Kép 2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77857" y="3223141"/>
              <a:ext cx="410499" cy="410499"/>
            </a:xfrm>
            <a:prstGeom prst="rect">
              <a:avLst/>
            </a:prstGeom>
          </p:spPr>
        </p:pic>
        <p:sp>
          <p:nvSpPr>
            <p:cNvPr id="25" name="Téglalap 24"/>
            <p:cNvSpPr/>
            <p:nvPr/>
          </p:nvSpPr>
          <p:spPr>
            <a:xfrm>
              <a:off x="7498435" y="3105224"/>
              <a:ext cx="3134191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hu-HU" sz="3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ceepus.hu/</a:t>
              </a:r>
              <a:r>
                <a:rPr lang="hu-HU" sz="36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</a:t>
              </a:r>
              <a:endParaRPr lang="hu-H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" name="Csoportba foglalás 26"/>
          <p:cNvGrpSpPr/>
          <p:nvPr/>
        </p:nvGrpSpPr>
        <p:grpSpPr>
          <a:xfrm>
            <a:off x="5495758" y="3718822"/>
            <a:ext cx="3270049" cy="646331"/>
            <a:chOff x="6977857" y="3729772"/>
            <a:chExt cx="3270049" cy="646331"/>
          </a:xfrm>
        </p:grpSpPr>
        <p:pic>
          <p:nvPicPr>
            <p:cNvPr id="29" name="Kép 2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77857" y="3859999"/>
              <a:ext cx="410499" cy="410499"/>
            </a:xfrm>
            <a:prstGeom prst="rect">
              <a:avLst/>
            </a:prstGeom>
          </p:spPr>
        </p:pic>
        <p:sp>
          <p:nvSpPr>
            <p:cNvPr id="31" name="Téglalap 30"/>
            <p:cNvSpPr/>
            <p:nvPr/>
          </p:nvSpPr>
          <p:spPr>
            <a:xfrm>
              <a:off x="7498435" y="3729772"/>
              <a:ext cx="2749471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hu-HU" sz="3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ceepus.info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556220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Ellipszis 46"/>
          <p:cNvSpPr/>
          <p:nvPr/>
        </p:nvSpPr>
        <p:spPr>
          <a:xfrm>
            <a:off x="813130" y="4517400"/>
            <a:ext cx="1958513" cy="1958513"/>
          </a:xfrm>
          <a:prstGeom prst="ellipse">
            <a:avLst/>
          </a:prstGeom>
          <a:solidFill>
            <a:srgbClr val="FADC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5" name="Csoportba foglalás 4"/>
          <p:cNvGrpSpPr/>
          <p:nvPr/>
        </p:nvGrpSpPr>
        <p:grpSpPr>
          <a:xfrm>
            <a:off x="5108515" y="256887"/>
            <a:ext cx="6296366" cy="2007631"/>
            <a:chOff x="4563312" y="256887"/>
            <a:chExt cx="6296366" cy="2007631"/>
          </a:xfrm>
        </p:grpSpPr>
        <p:sp>
          <p:nvSpPr>
            <p:cNvPr id="2" name="Ellipszis 1"/>
            <p:cNvSpPr/>
            <p:nvPr/>
          </p:nvSpPr>
          <p:spPr>
            <a:xfrm>
              <a:off x="4563312" y="306005"/>
              <a:ext cx="1958513" cy="1958513"/>
            </a:xfrm>
            <a:prstGeom prst="ellipse">
              <a:avLst/>
            </a:prstGeom>
            <a:solidFill>
              <a:srgbClr val="CEE9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8" name="Ellipszis 47"/>
            <p:cNvSpPr/>
            <p:nvPr/>
          </p:nvSpPr>
          <p:spPr>
            <a:xfrm>
              <a:off x="6732238" y="256887"/>
              <a:ext cx="1958513" cy="1958513"/>
            </a:xfrm>
            <a:prstGeom prst="ellipse">
              <a:avLst/>
            </a:prstGeom>
            <a:solidFill>
              <a:srgbClr val="FADCC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9" name="Ellipszis 48"/>
            <p:cNvSpPr/>
            <p:nvPr/>
          </p:nvSpPr>
          <p:spPr>
            <a:xfrm>
              <a:off x="8901165" y="299983"/>
              <a:ext cx="1958513" cy="1958513"/>
            </a:xfrm>
            <a:prstGeom prst="ellipse">
              <a:avLst/>
            </a:prstGeom>
            <a:solidFill>
              <a:srgbClr val="BDCA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6" name="Csoportba foglalás 5"/>
          <p:cNvGrpSpPr/>
          <p:nvPr/>
        </p:nvGrpSpPr>
        <p:grpSpPr>
          <a:xfrm>
            <a:off x="5108515" y="2373431"/>
            <a:ext cx="6308440" cy="2011075"/>
            <a:chOff x="4563312" y="2373431"/>
            <a:chExt cx="6308440" cy="2011075"/>
          </a:xfrm>
        </p:grpSpPr>
        <p:sp>
          <p:nvSpPr>
            <p:cNvPr id="39" name="Ellipszis 38"/>
            <p:cNvSpPr/>
            <p:nvPr/>
          </p:nvSpPr>
          <p:spPr>
            <a:xfrm>
              <a:off x="8913239" y="2373431"/>
              <a:ext cx="1958513" cy="1958513"/>
            </a:xfrm>
            <a:prstGeom prst="ellipse">
              <a:avLst/>
            </a:prstGeom>
            <a:solidFill>
              <a:srgbClr val="B9DF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1" name="Ellipszis 50"/>
            <p:cNvSpPr/>
            <p:nvPr/>
          </p:nvSpPr>
          <p:spPr>
            <a:xfrm>
              <a:off x="4563312" y="2425993"/>
              <a:ext cx="1958513" cy="1958513"/>
            </a:xfrm>
            <a:prstGeom prst="ellipse">
              <a:avLst/>
            </a:prstGeom>
            <a:solidFill>
              <a:srgbClr val="F8B9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2" name="Ellipszis 51"/>
            <p:cNvSpPr/>
            <p:nvPr/>
          </p:nvSpPr>
          <p:spPr>
            <a:xfrm>
              <a:off x="6732238" y="2376875"/>
              <a:ext cx="1958513" cy="1958513"/>
            </a:xfrm>
            <a:prstGeom prst="ellipse">
              <a:avLst/>
            </a:prstGeom>
            <a:solidFill>
              <a:srgbClr val="A6E5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53" name="Ellipszis 52"/>
          <p:cNvSpPr/>
          <p:nvPr/>
        </p:nvSpPr>
        <p:spPr>
          <a:xfrm>
            <a:off x="2983045" y="4539959"/>
            <a:ext cx="1958513" cy="1958513"/>
          </a:xfrm>
          <a:prstGeom prst="ellipse">
            <a:avLst/>
          </a:prstGeom>
          <a:solidFill>
            <a:srgbClr val="FBDC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08515" y="697444"/>
            <a:ext cx="1925515" cy="925896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30000"/>
              </a:lnSpc>
              <a:buNone/>
            </a:pPr>
            <a:r>
              <a:rPr lang="hu-HU" sz="2400" b="1" dirty="0" err="1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simple</a:t>
            </a:r>
            <a:r>
              <a:rPr lang="hu-HU" sz="2200" b="1" dirty="0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700" dirty="0" err="1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</a:t>
            </a:r>
            <a:endParaRPr lang="hu-HU" sz="1700" dirty="0">
              <a:solidFill>
                <a:srgbClr val="0C50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églalap 3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00" cmpd="sng">
            <a:solidFill>
              <a:srgbClr val="E63B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7" name="Cím 1"/>
          <p:cNvSpPr txBox="1">
            <a:spLocks/>
          </p:cNvSpPr>
          <p:nvPr/>
        </p:nvSpPr>
        <p:spPr>
          <a:xfrm>
            <a:off x="877064" y="-18400"/>
            <a:ext cx="4975878" cy="21755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2800" spc="80" dirty="0" err="1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</a:t>
            </a:r>
            <a:r>
              <a:rPr lang="hu-HU" sz="2800" spc="80" dirty="0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b="1" dirty="0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CEEPUS</a:t>
            </a:r>
            <a:r>
              <a:rPr lang="hu-HU" sz="2800" spc="80" dirty="0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5" name="Háromszög 44"/>
          <p:cNvSpPr/>
          <p:nvPr/>
        </p:nvSpPr>
        <p:spPr>
          <a:xfrm rot="5400000">
            <a:off x="-111335" y="810371"/>
            <a:ext cx="996485" cy="645551"/>
          </a:xfrm>
          <a:prstGeom prst="triangle">
            <a:avLst/>
          </a:prstGeom>
          <a:solidFill>
            <a:srgbClr val="E63B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0" name="Tartalom helye 2"/>
          <p:cNvSpPr txBox="1">
            <a:spLocks/>
          </p:cNvSpPr>
          <p:nvPr/>
        </p:nvSpPr>
        <p:spPr>
          <a:xfrm>
            <a:off x="9446368" y="721890"/>
            <a:ext cx="1958513" cy="14935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buNone/>
            </a:pPr>
            <a:r>
              <a:rPr lang="hu-HU" sz="2400" b="1" dirty="0" err="1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courses</a:t>
            </a:r>
            <a:r>
              <a:rPr lang="hu-HU" sz="2400" b="1" dirty="0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English,</a:t>
            </a:r>
            <a:br>
              <a:rPr lang="hu-HU" sz="2400" b="1" dirty="0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400" b="1" dirty="0" err="1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German</a:t>
            </a:r>
            <a:r>
              <a:rPr lang="hu-HU" sz="2400" b="1" dirty="0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hu-HU" sz="2400" b="1" dirty="0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400" b="1" dirty="0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etc.</a:t>
            </a:r>
          </a:p>
        </p:txBody>
      </p:sp>
      <p:sp>
        <p:nvSpPr>
          <p:cNvPr id="62" name="Tartalom helye 2"/>
          <p:cNvSpPr txBox="1">
            <a:spLocks/>
          </p:cNvSpPr>
          <p:nvPr/>
        </p:nvSpPr>
        <p:spPr>
          <a:xfrm>
            <a:off x="7264739" y="581655"/>
            <a:ext cx="1958513" cy="10256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hu-HU" sz="1700" dirty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international </a:t>
            </a:r>
            <a:r>
              <a:rPr lang="hu-HU" sz="1700" dirty="0" err="1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experience</a:t>
            </a:r>
            <a:r>
              <a:rPr lang="hu-HU" sz="1700" dirty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hu-HU" sz="1600" b="1" dirty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400" b="1" dirty="0" err="1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nearby</a:t>
            </a:r>
            <a:endParaRPr lang="hu-HU" sz="2400" b="1" dirty="0">
              <a:solidFill>
                <a:srgbClr val="E63B1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Csoportba foglalás 7"/>
          <p:cNvGrpSpPr/>
          <p:nvPr/>
        </p:nvGrpSpPr>
        <p:grpSpPr>
          <a:xfrm>
            <a:off x="5073705" y="2539600"/>
            <a:ext cx="6577603" cy="1892581"/>
            <a:chOff x="4558300" y="2539600"/>
            <a:chExt cx="6577603" cy="1892581"/>
          </a:xfrm>
        </p:grpSpPr>
        <p:sp>
          <p:nvSpPr>
            <p:cNvPr id="59" name="Tartalom helye 2"/>
            <p:cNvSpPr txBox="1">
              <a:spLocks/>
            </p:cNvSpPr>
            <p:nvPr/>
          </p:nvSpPr>
          <p:spPr>
            <a:xfrm>
              <a:off x="6776537" y="2857686"/>
              <a:ext cx="1958513" cy="1293846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80000"/>
                </a:lnSpc>
                <a:buFont typeface="Arial" panose="020B0604020202020204" pitchFamily="34" charset="0"/>
                <a:buNone/>
              </a:pPr>
              <a:r>
                <a:rPr lang="hu-HU" sz="2400" b="1" dirty="0" err="1">
                  <a:solidFill>
                    <a:srgbClr val="0C507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mobility</a:t>
              </a:r>
              <a:r>
                <a:rPr lang="hu-HU" sz="2400" b="1" dirty="0">
                  <a:solidFill>
                    <a:srgbClr val="0C507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hu-HU" sz="2400" b="1" dirty="0" err="1">
                  <a:solidFill>
                    <a:srgbClr val="0C507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outside</a:t>
              </a:r>
              <a:r>
                <a:rPr lang="hu-HU" sz="2400" b="1" dirty="0">
                  <a:solidFill>
                    <a:srgbClr val="0C507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hu-HU" sz="2400" b="1" dirty="0" err="1">
                  <a:solidFill>
                    <a:srgbClr val="0C507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</a:t>
              </a:r>
              <a:r>
                <a:rPr lang="hu-HU" sz="2400" b="1" dirty="0">
                  <a:solidFill>
                    <a:srgbClr val="0C507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hu-HU" sz="2400" b="1" dirty="0" err="1">
                  <a:solidFill>
                    <a:srgbClr val="0C507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networks</a:t>
              </a:r>
              <a:endParaRPr lang="hu-HU" sz="1600" dirty="0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4" name="Tartalom helye 2"/>
            <p:cNvSpPr txBox="1">
              <a:spLocks/>
            </p:cNvSpPr>
            <p:nvPr/>
          </p:nvSpPr>
          <p:spPr>
            <a:xfrm>
              <a:off x="8969900" y="2755000"/>
              <a:ext cx="1925515" cy="1195373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br>
                <a:rPr lang="hu-HU" sz="1200" dirty="0">
                  <a:solidFill>
                    <a:srgbClr val="028AA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hu-HU" sz="1900" dirty="0" err="1">
                  <a:solidFill>
                    <a:srgbClr val="028AA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diverse</a:t>
              </a:r>
              <a:br>
                <a:rPr lang="hu-HU" sz="1900" dirty="0">
                  <a:solidFill>
                    <a:srgbClr val="028AA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hu-HU" sz="2400" b="1" dirty="0" err="1">
                  <a:solidFill>
                    <a:srgbClr val="028AA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disciplines</a:t>
              </a:r>
              <a:endParaRPr lang="hu-HU" sz="1800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" name="Tartalom helye 2"/>
            <p:cNvSpPr txBox="1">
              <a:spLocks/>
            </p:cNvSpPr>
            <p:nvPr/>
          </p:nvSpPr>
          <p:spPr>
            <a:xfrm>
              <a:off x="4558300" y="2938671"/>
              <a:ext cx="1958513" cy="149351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80000"/>
                </a:lnSpc>
                <a:buNone/>
              </a:pPr>
              <a:r>
                <a:rPr lang="hu-HU" sz="1700" dirty="0" err="1">
                  <a:solidFill>
                    <a:srgbClr val="E63B1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exciting</a:t>
              </a:r>
              <a:br>
                <a:rPr lang="hu-HU" sz="1700" dirty="0">
                  <a:solidFill>
                    <a:srgbClr val="E63B1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hu-HU" sz="2400" b="1" dirty="0" err="1">
                  <a:solidFill>
                    <a:srgbClr val="E63B1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summer</a:t>
              </a:r>
              <a:r>
                <a:rPr lang="hu-HU" sz="2400" b="1" dirty="0">
                  <a:solidFill>
                    <a:srgbClr val="E63B1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hu-HU" sz="2400" b="1" dirty="0" err="1">
                  <a:solidFill>
                    <a:srgbClr val="E63B1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schools</a:t>
              </a:r>
              <a:endParaRPr lang="hu-HU" sz="2400" b="1" dirty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73" name="Csoportba foglalás 72"/>
            <p:cNvGrpSpPr/>
            <p:nvPr/>
          </p:nvGrpSpPr>
          <p:grpSpPr>
            <a:xfrm>
              <a:off x="6074390" y="2539600"/>
              <a:ext cx="673145" cy="725451"/>
              <a:chOff x="10463483" y="4539959"/>
              <a:chExt cx="884846" cy="953603"/>
            </a:xfrm>
          </p:grpSpPr>
          <p:sp>
            <p:nvSpPr>
              <p:cNvPr id="71" name="Ellipszis 70"/>
              <p:cNvSpPr/>
              <p:nvPr/>
            </p:nvSpPr>
            <p:spPr>
              <a:xfrm>
                <a:off x="10463483" y="4539959"/>
                <a:ext cx="884846" cy="884846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pic>
            <p:nvPicPr>
              <p:cNvPr id="72" name="Kép 71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151" t="27533" r="29244" b="29049"/>
              <a:stretch/>
            </p:blipFill>
            <p:spPr>
              <a:xfrm>
                <a:off x="10479016" y="4722037"/>
                <a:ext cx="695325" cy="771525"/>
              </a:xfrm>
              <a:prstGeom prst="rect">
                <a:avLst/>
              </a:prstGeom>
            </p:spPr>
          </p:pic>
        </p:grpSp>
        <p:pic>
          <p:nvPicPr>
            <p:cNvPr id="74" name="Kép 7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625" t="23422" r="33908" b="25119"/>
            <a:stretch/>
          </p:blipFill>
          <p:spPr>
            <a:xfrm>
              <a:off x="10583453" y="3282627"/>
              <a:ext cx="552450" cy="914401"/>
            </a:xfrm>
            <a:prstGeom prst="rect">
              <a:avLst/>
            </a:prstGeom>
          </p:spPr>
        </p:pic>
      </p:grpSp>
      <p:pic>
        <p:nvPicPr>
          <p:cNvPr id="75" name="Kép 7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57" t="30232" r="20946" b="30199"/>
          <a:stretch/>
        </p:blipFill>
        <p:spPr>
          <a:xfrm rot="21183147">
            <a:off x="4965645" y="1649680"/>
            <a:ext cx="915754" cy="636753"/>
          </a:xfrm>
          <a:prstGeom prst="rect">
            <a:avLst/>
          </a:prstGeom>
        </p:spPr>
      </p:pic>
      <p:pic>
        <p:nvPicPr>
          <p:cNvPr id="76" name="Kép 7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28" t="25357" r="25359" b="28009"/>
          <a:stretch/>
        </p:blipFill>
        <p:spPr>
          <a:xfrm>
            <a:off x="7923518" y="1519102"/>
            <a:ext cx="781889" cy="739394"/>
          </a:xfrm>
          <a:prstGeom prst="rect">
            <a:avLst/>
          </a:prstGeom>
        </p:spPr>
      </p:pic>
      <p:grpSp>
        <p:nvGrpSpPr>
          <p:cNvPr id="7" name="Csoportba foglalás 6"/>
          <p:cNvGrpSpPr/>
          <p:nvPr/>
        </p:nvGrpSpPr>
        <p:grpSpPr>
          <a:xfrm>
            <a:off x="4813361" y="4079978"/>
            <a:ext cx="6591520" cy="2456670"/>
            <a:chOff x="4268158" y="4079978"/>
            <a:chExt cx="6591520" cy="2456670"/>
          </a:xfrm>
        </p:grpSpPr>
        <p:grpSp>
          <p:nvGrpSpPr>
            <p:cNvPr id="54" name="Csoportba foglalás 53"/>
            <p:cNvGrpSpPr/>
            <p:nvPr/>
          </p:nvGrpSpPr>
          <p:grpSpPr>
            <a:xfrm>
              <a:off x="4563312" y="4496864"/>
              <a:ext cx="6296366" cy="2007631"/>
              <a:chOff x="4563312" y="410957"/>
              <a:chExt cx="5818742" cy="1855338"/>
            </a:xfrm>
          </p:grpSpPr>
          <p:sp>
            <p:nvSpPr>
              <p:cNvPr id="55" name="Ellipszis 54"/>
              <p:cNvSpPr/>
              <p:nvPr/>
            </p:nvSpPr>
            <p:spPr>
              <a:xfrm>
                <a:off x="4563312" y="456349"/>
                <a:ext cx="1809946" cy="1809946"/>
              </a:xfrm>
              <a:prstGeom prst="ellipse">
                <a:avLst/>
              </a:prstGeom>
              <a:solidFill>
                <a:srgbClr val="B4F0F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56" name="Ellipszis 55"/>
              <p:cNvSpPr/>
              <p:nvPr/>
            </p:nvSpPr>
            <p:spPr>
              <a:xfrm>
                <a:off x="6567710" y="410957"/>
                <a:ext cx="1809946" cy="1809946"/>
              </a:xfrm>
              <a:prstGeom prst="ellipse">
                <a:avLst/>
              </a:prstGeom>
              <a:solidFill>
                <a:srgbClr val="CEE9F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57" name="Ellipszis 56"/>
              <p:cNvSpPr/>
              <p:nvPr/>
            </p:nvSpPr>
            <p:spPr>
              <a:xfrm>
                <a:off x="8572108" y="450784"/>
                <a:ext cx="1809946" cy="1809946"/>
              </a:xfrm>
              <a:prstGeom prst="ellipse">
                <a:avLst/>
              </a:prstGeom>
              <a:solidFill>
                <a:srgbClr val="FBDCD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sp>
          <p:nvSpPr>
            <p:cNvPr id="61" name="Tartalom helye 2"/>
            <p:cNvSpPr txBox="1">
              <a:spLocks/>
            </p:cNvSpPr>
            <p:nvPr/>
          </p:nvSpPr>
          <p:spPr>
            <a:xfrm>
              <a:off x="8917663" y="5156801"/>
              <a:ext cx="1925515" cy="925896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92500" lnSpcReduction="2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hu-HU" sz="2000" dirty="0" err="1">
                  <a:solidFill>
                    <a:srgbClr val="E63B1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available</a:t>
              </a:r>
              <a:r>
                <a:rPr lang="hu-HU" sz="2000" dirty="0">
                  <a:solidFill>
                    <a:srgbClr val="E63B1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hu-HU" sz="2000" dirty="0" err="1">
                  <a:solidFill>
                    <a:srgbClr val="E63B1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from</a:t>
              </a:r>
              <a:r>
                <a:rPr lang="hu-HU" sz="2400" dirty="0">
                  <a:solidFill>
                    <a:srgbClr val="E63B1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hu-HU" b="1" dirty="0">
                  <a:solidFill>
                    <a:srgbClr val="E63B1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non-EU </a:t>
              </a:r>
              <a:r>
                <a:rPr lang="hu-HU" b="1" dirty="0" err="1">
                  <a:solidFill>
                    <a:srgbClr val="E63B1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countries</a:t>
              </a:r>
              <a:endParaRPr lang="hu-HU" dirty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5" name="Tartalom helye 2"/>
            <p:cNvSpPr txBox="1">
              <a:spLocks/>
            </p:cNvSpPr>
            <p:nvPr/>
          </p:nvSpPr>
          <p:spPr>
            <a:xfrm>
              <a:off x="4578194" y="5138928"/>
              <a:ext cx="1925515" cy="139772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buFont typeface="Arial" panose="020B0604020202020204" pitchFamily="34" charset="0"/>
                <a:buNone/>
              </a:pPr>
              <a:r>
                <a:rPr lang="hu-HU" sz="2100" b="1" dirty="0" err="1">
                  <a:solidFill>
                    <a:srgbClr val="028AA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professional</a:t>
              </a:r>
              <a:r>
                <a:rPr lang="hu-HU" sz="2100" b="1" dirty="0">
                  <a:solidFill>
                    <a:srgbClr val="028AA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and </a:t>
              </a:r>
              <a:r>
                <a:rPr lang="hu-HU" sz="2100" b="1" dirty="0" err="1">
                  <a:solidFill>
                    <a:srgbClr val="028AA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personal</a:t>
              </a:r>
              <a:r>
                <a:rPr lang="hu-HU" sz="2100" b="1" dirty="0">
                  <a:solidFill>
                    <a:srgbClr val="028AA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hu-HU" sz="2100" b="1" dirty="0" err="1">
                  <a:solidFill>
                    <a:srgbClr val="028AA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networking</a:t>
              </a:r>
              <a:endParaRPr lang="hu-HU" sz="2100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6" name="Tartalom helye 2"/>
            <p:cNvSpPr txBox="1">
              <a:spLocks/>
            </p:cNvSpPr>
            <p:nvPr/>
          </p:nvSpPr>
          <p:spPr>
            <a:xfrm>
              <a:off x="6706569" y="4934578"/>
              <a:ext cx="2012757" cy="99824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10000"/>
                </a:lnSpc>
                <a:buFont typeface="Arial" panose="020B0604020202020204" pitchFamily="34" charset="0"/>
                <a:buNone/>
              </a:pPr>
              <a:r>
                <a:rPr lang="hu-HU" sz="2400" b="1" dirty="0" err="1">
                  <a:solidFill>
                    <a:srgbClr val="0C507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short</a:t>
              </a:r>
              <a:r>
                <a:rPr lang="hu-HU" sz="2400" b="1" dirty="0">
                  <a:solidFill>
                    <a:srgbClr val="0C507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hu-HU" sz="2400" b="1" dirty="0" err="1">
                  <a:solidFill>
                    <a:srgbClr val="0C507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term</a:t>
              </a:r>
              <a:r>
                <a:rPr lang="hu-HU" sz="2400" b="1" dirty="0">
                  <a:solidFill>
                    <a:srgbClr val="0C507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hu-HU" sz="2400" b="1" dirty="0" err="1">
                  <a:solidFill>
                    <a:srgbClr val="0C507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mobility</a:t>
              </a:r>
              <a:endParaRPr lang="hu-HU" sz="2400" dirty="0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7" name="Kép 2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8158" y="4079978"/>
              <a:ext cx="1200623" cy="1215214"/>
            </a:xfrm>
            <a:prstGeom prst="rect">
              <a:avLst/>
            </a:prstGeom>
          </p:spPr>
        </p:pic>
        <p:pic>
          <p:nvPicPr>
            <p:cNvPr id="77" name="Kép 76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297" t="27409" r="27668" b="29085"/>
            <a:stretch/>
          </p:blipFill>
          <p:spPr>
            <a:xfrm>
              <a:off x="7474404" y="5850847"/>
              <a:ext cx="685800" cy="685801"/>
            </a:xfrm>
            <a:prstGeom prst="rect">
              <a:avLst/>
            </a:prstGeom>
          </p:spPr>
        </p:pic>
      </p:grpSp>
      <p:grpSp>
        <p:nvGrpSpPr>
          <p:cNvPr id="10" name="Csoportba foglalás 9"/>
          <p:cNvGrpSpPr/>
          <p:nvPr/>
        </p:nvGrpSpPr>
        <p:grpSpPr>
          <a:xfrm>
            <a:off x="800881" y="2303371"/>
            <a:ext cx="1970762" cy="1958513"/>
            <a:chOff x="471315" y="2303371"/>
            <a:chExt cx="1970762" cy="1958513"/>
          </a:xfrm>
        </p:grpSpPr>
        <p:sp>
          <p:nvSpPr>
            <p:cNvPr id="36" name="Ellipszis 35"/>
            <p:cNvSpPr/>
            <p:nvPr/>
          </p:nvSpPr>
          <p:spPr>
            <a:xfrm>
              <a:off x="471315" y="2303371"/>
              <a:ext cx="1958513" cy="1958513"/>
            </a:xfrm>
            <a:prstGeom prst="ellipse">
              <a:avLst/>
            </a:prstGeom>
            <a:solidFill>
              <a:srgbClr val="B9DF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0" name="Tartalom helye 2"/>
            <p:cNvSpPr txBox="1">
              <a:spLocks/>
            </p:cNvSpPr>
            <p:nvPr/>
          </p:nvSpPr>
          <p:spPr>
            <a:xfrm>
              <a:off x="516562" y="2678116"/>
              <a:ext cx="1925515" cy="138539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hu-HU" sz="2400" b="1" dirty="0" err="1">
                  <a:solidFill>
                    <a:srgbClr val="028AA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expanding</a:t>
              </a:r>
              <a:r>
                <a:rPr lang="hu-HU" sz="2400" b="1" dirty="0">
                  <a:solidFill>
                    <a:srgbClr val="028AA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hu-HU" sz="2400" b="1" dirty="0" err="1">
                  <a:solidFill>
                    <a:srgbClr val="028AA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resources</a:t>
              </a:r>
              <a:endParaRPr lang="hu-HU" sz="1800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1" name="Tartalom helye 2"/>
          <p:cNvSpPr txBox="1">
            <a:spLocks/>
          </p:cNvSpPr>
          <p:nvPr/>
        </p:nvSpPr>
        <p:spPr>
          <a:xfrm>
            <a:off x="549152" y="4836023"/>
            <a:ext cx="2432304" cy="13663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hu-HU" sz="1600" dirty="0" err="1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fosters</a:t>
            </a:r>
            <a:br>
              <a:rPr lang="hu-HU" sz="1600" dirty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400" b="1" dirty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credit </a:t>
            </a:r>
            <a:r>
              <a:rPr lang="hu-HU" sz="2400" b="1" dirty="0" err="1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recognition</a:t>
            </a:r>
            <a:br>
              <a:rPr lang="hu-HU" sz="2400" b="1" dirty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1600" dirty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hu-HU" sz="1600" dirty="0" err="1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mobility</a:t>
            </a:r>
            <a:r>
              <a:rPr lang="hu-HU" sz="1600" dirty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600" dirty="0" err="1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window</a:t>
            </a:r>
            <a:r>
              <a:rPr lang="hu-HU" sz="1600" dirty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42" name="Ellipszis 41"/>
          <p:cNvSpPr/>
          <p:nvPr/>
        </p:nvSpPr>
        <p:spPr>
          <a:xfrm>
            <a:off x="2971983" y="2377399"/>
            <a:ext cx="1958513" cy="1958513"/>
          </a:xfrm>
          <a:prstGeom prst="ellipse">
            <a:avLst/>
          </a:prstGeom>
          <a:solidFill>
            <a:srgbClr val="BDCA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6" name="Tartalom helye 2"/>
          <p:cNvSpPr txBox="1">
            <a:spLocks/>
          </p:cNvSpPr>
          <p:nvPr/>
        </p:nvSpPr>
        <p:spPr>
          <a:xfrm>
            <a:off x="2937413" y="2598085"/>
            <a:ext cx="1993083" cy="17222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br>
              <a:rPr lang="hu-HU" sz="1700" dirty="0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700" dirty="0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opportunity to move on to </a:t>
            </a:r>
            <a:r>
              <a:rPr lang="en-US" sz="2300" b="1" dirty="0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 applications</a:t>
            </a:r>
            <a:endParaRPr lang="hu-HU" sz="2300" b="1" dirty="0">
              <a:solidFill>
                <a:srgbClr val="0C50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Tartalom helye 2"/>
          <p:cNvSpPr txBox="1">
            <a:spLocks/>
          </p:cNvSpPr>
          <p:nvPr/>
        </p:nvSpPr>
        <p:spPr>
          <a:xfrm>
            <a:off x="2916867" y="4820479"/>
            <a:ext cx="2108170" cy="136638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hu-HU" sz="1700" dirty="0" err="1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expanding</a:t>
            </a:r>
            <a:r>
              <a:rPr lang="hu-HU" sz="2400" b="1" dirty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b="1" dirty="0" err="1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courses</a:t>
            </a:r>
            <a:r>
              <a:rPr lang="hu-HU" sz="2400" b="1" dirty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hu-HU" sz="2400" b="1" dirty="0" err="1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foreign</a:t>
            </a:r>
            <a:r>
              <a:rPr lang="hu-HU" sz="2400" b="1" dirty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b="1" dirty="0" err="1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languages</a:t>
            </a:r>
            <a:r>
              <a:rPr lang="hu-HU" sz="1600" dirty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hu-HU" sz="1600" dirty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1700" dirty="0" err="1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guest</a:t>
            </a:r>
            <a:r>
              <a:rPr lang="hu-HU" sz="1700" dirty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700" dirty="0" err="1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lecturers</a:t>
            </a:r>
            <a:endParaRPr lang="hu-HU" sz="1700" dirty="0">
              <a:solidFill>
                <a:srgbClr val="E63B1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Ellipszis 11"/>
          <p:cNvSpPr/>
          <p:nvPr/>
        </p:nvSpPr>
        <p:spPr>
          <a:xfrm>
            <a:off x="2957482" y="2260661"/>
            <a:ext cx="643760" cy="643760"/>
          </a:xfrm>
          <a:prstGeom prst="ellipse">
            <a:avLst/>
          </a:prstGeom>
          <a:solidFill>
            <a:srgbClr val="FFF6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1" name="Kép 10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75" t="39187" r="62400" b="39200"/>
          <a:stretch/>
        </p:blipFill>
        <p:spPr>
          <a:xfrm rot="759110">
            <a:off x="3030435" y="2406060"/>
            <a:ext cx="493776" cy="384049"/>
          </a:xfrm>
          <a:prstGeom prst="rect">
            <a:avLst/>
          </a:prstGeom>
        </p:spPr>
      </p:pic>
      <p:pic>
        <p:nvPicPr>
          <p:cNvPr id="13" name="Kép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35278" flipH="1">
            <a:off x="934762" y="3186811"/>
            <a:ext cx="1218415" cy="1429407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86" t="21175" r="20160" b="22221"/>
          <a:stretch/>
        </p:blipFill>
        <p:spPr>
          <a:xfrm>
            <a:off x="2580871" y="5651717"/>
            <a:ext cx="801169" cy="779899"/>
          </a:xfrm>
          <a:prstGeom prst="rect">
            <a:avLst/>
          </a:prstGeom>
        </p:spPr>
      </p:pic>
      <p:grpSp>
        <p:nvGrpSpPr>
          <p:cNvPr id="15" name="Csoportba foglalás 14"/>
          <p:cNvGrpSpPr/>
          <p:nvPr/>
        </p:nvGrpSpPr>
        <p:grpSpPr>
          <a:xfrm>
            <a:off x="7845844" y="3905730"/>
            <a:ext cx="1409742" cy="377022"/>
            <a:chOff x="7843237" y="3971725"/>
            <a:chExt cx="1409742" cy="377022"/>
          </a:xfrm>
        </p:grpSpPr>
        <p:sp>
          <p:nvSpPr>
            <p:cNvPr id="14" name="Téglalap 13"/>
            <p:cNvSpPr/>
            <p:nvPr/>
          </p:nvSpPr>
          <p:spPr>
            <a:xfrm rot="20987316">
              <a:off x="7916479" y="4066846"/>
              <a:ext cx="1183906" cy="202478"/>
            </a:xfrm>
            <a:prstGeom prst="rect">
              <a:avLst/>
            </a:prstGeom>
            <a:solidFill>
              <a:srgbClr val="FADCC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63" name="Kép 62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809" t="25269" r="27399" b="62895"/>
            <a:stretch/>
          </p:blipFill>
          <p:spPr>
            <a:xfrm rot="21157323">
              <a:off x="7843237" y="3971725"/>
              <a:ext cx="1409742" cy="3770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415604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Csoportba foglalás 18"/>
          <p:cNvGrpSpPr/>
          <p:nvPr/>
        </p:nvGrpSpPr>
        <p:grpSpPr>
          <a:xfrm>
            <a:off x="142117" y="3833637"/>
            <a:ext cx="4006565" cy="2935678"/>
            <a:chOff x="281450" y="3833637"/>
            <a:chExt cx="4006565" cy="2935678"/>
          </a:xfrm>
        </p:grpSpPr>
        <p:sp>
          <p:nvSpPr>
            <p:cNvPr id="30" name="Téglalap 29"/>
            <p:cNvSpPr/>
            <p:nvPr/>
          </p:nvSpPr>
          <p:spPr>
            <a:xfrm rot="16200000">
              <a:off x="802664" y="3368740"/>
              <a:ext cx="2935678" cy="3865472"/>
            </a:xfrm>
            <a:prstGeom prst="rect">
              <a:avLst/>
            </a:prstGeom>
            <a:solidFill>
              <a:srgbClr val="0C50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0" name="Szövegdoboz 19"/>
            <p:cNvSpPr txBox="1"/>
            <p:nvPr/>
          </p:nvSpPr>
          <p:spPr>
            <a:xfrm>
              <a:off x="281450" y="3880713"/>
              <a:ext cx="4006565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”CEEPUS scholarships open the horizons for our students and faculty staff </a:t>
              </a:r>
              <a:r>
                <a:rPr lang="en-US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</a:t>
              </a:r>
              <a:r>
                <a:rPr lang="en-US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countries we do not necessarily know enough about</a:t>
              </a:r>
              <a:r>
                <a:rPr lang="en-US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In addition to the classical semester </a:t>
              </a:r>
              <a:r>
                <a:rPr lang="en-US" sz="1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mobilities</a:t>
              </a:r>
              <a:r>
                <a:rPr lang="en-US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they also provide an excellent opportunity to gain short-term professional experience. Incoming teachers and students add </a:t>
              </a:r>
              <a:r>
                <a:rPr lang="en-US" sz="1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colour</a:t>
              </a:r>
              <a:r>
                <a:rPr lang="en-US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to our academic year and provide useful information about their country, that can be of great value to future engineers.</a:t>
              </a:r>
              <a:r>
                <a:rPr lang="hu-HU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” </a:t>
              </a:r>
            </a:p>
            <a:p>
              <a:pPr algn="ctr"/>
              <a:endParaRPr lang="hu-H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hu-HU" sz="11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Prof. Dr. József Gál</a:t>
              </a:r>
            </a:p>
            <a:p>
              <a:pPr algn="ctr"/>
              <a:r>
                <a:rPr lang="hu-HU" sz="11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</a:t>
              </a:r>
              <a:r>
                <a:rPr lang="en-US" sz="11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ice-</a:t>
              </a:r>
              <a:r>
                <a:rPr lang="hu-HU" sz="11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  <a:r>
                <a:rPr lang="en-US" sz="11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ean</a:t>
              </a:r>
              <a:r>
                <a:rPr lang="hu-HU" sz="11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11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University of Szeged</a:t>
              </a:r>
              <a:endParaRPr lang="hu-H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" name="Csoportba foglalás 20"/>
          <p:cNvGrpSpPr/>
          <p:nvPr/>
        </p:nvGrpSpPr>
        <p:grpSpPr>
          <a:xfrm>
            <a:off x="4148684" y="1179577"/>
            <a:ext cx="3890979" cy="2587752"/>
            <a:chOff x="4288017" y="1179577"/>
            <a:chExt cx="3890979" cy="2587752"/>
          </a:xfrm>
        </p:grpSpPr>
        <p:sp>
          <p:nvSpPr>
            <p:cNvPr id="29" name="Téglalap 28"/>
            <p:cNvSpPr/>
            <p:nvPr/>
          </p:nvSpPr>
          <p:spPr>
            <a:xfrm rot="16200000">
              <a:off x="4939631" y="527964"/>
              <a:ext cx="2587752" cy="3890978"/>
            </a:xfrm>
            <a:prstGeom prst="rect">
              <a:avLst/>
            </a:prstGeom>
            <a:solidFill>
              <a:srgbClr val="02AC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6" name="Szövegdoboz 15"/>
            <p:cNvSpPr txBox="1"/>
            <p:nvPr/>
          </p:nvSpPr>
          <p:spPr>
            <a:xfrm>
              <a:off x="4288017" y="1219237"/>
              <a:ext cx="3890979" cy="246221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”</a:t>
              </a:r>
              <a:r>
                <a:rPr lang="en-US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 </a:t>
              </a:r>
              <a:r>
                <a:rPr lang="hu-HU" sz="1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</a:t>
              </a:r>
              <a:r>
                <a:rPr lang="hu-HU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Hungarian University of Agriculture and Life Sciences, CEEPUS has resulted in a joint master's program in one of our networks, which has been operating for more than 20 years</a:t>
              </a:r>
              <a:r>
                <a:rPr lang="hu-HU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r>
                <a:rPr lang="en-US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hu-HU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  <a:r>
                <a:rPr lang="en-US" sz="1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ur</a:t>
              </a:r>
              <a:r>
                <a:rPr lang="en-US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graduate students have a </a:t>
              </a:r>
              <a:r>
                <a:rPr lang="en-US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unique opportunity to participate in short </a:t>
              </a:r>
              <a:r>
                <a:rPr lang="hu-HU" sz="16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term</a:t>
              </a:r>
              <a:r>
                <a:rPr lang="hu-HU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hu-HU" sz="16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mobility</a:t>
              </a:r>
              <a:r>
                <a:rPr lang="en-US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which is not </a:t>
              </a:r>
              <a:r>
                <a:rPr lang="hu-HU" sz="1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available</a:t>
              </a:r>
              <a:r>
                <a:rPr lang="hu-HU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in </a:t>
              </a:r>
              <a:r>
                <a:rPr lang="hu-HU" sz="1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other</a:t>
              </a:r>
              <a:r>
                <a:rPr lang="hu-HU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hu-HU" sz="1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programmes</a:t>
              </a:r>
              <a:r>
                <a:rPr lang="hu-HU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or very difficult to access</a:t>
              </a:r>
              <a:r>
                <a:rPr lang="hu-HU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.”</a:t>
              </a:r>
            </a:p>
            <a:p>
              <a:pPr algn="ctr"/>
              <a:r>
                <a:rPr lang="hu-HU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algn="ctr"/>
              <a:r>
                <a:rPr lang="hu-HU" sz="11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Dr. Zsuzsanna Tarr </a:t>
              </a:r>
            </a:p>
            <a:p>
              <a:pPr algn="ctr"/>
              <a:r>
                <a:rPr lang="hu-HU" sz="11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institutional</a:t>
              </a:r>
              <a:r>
                <a:rPr lang="hu-HU" sz="11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CEEPUS </a:t>
              </a:r>
              <a:r>
                <a:rPr lang="hu-HU" sz="11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coordinator</a:t>
              </a:r>
              <a:r>
                <a:rPr lang="hu-HU" sz="11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HUALS</a:t>
              </a:r>
            </a:p>
          </p:txBody>
        </p:sp>
      </p:grpSp>
      <p:grpSp>
        <p:nvGrpSpPr>
          <p:cNvPr id="22" name="Csoportba foglalás 21"/>
          <p:cNvGrpSpPr/>
          <p:nvPr/>
        </p:nvGrpSpPr>
        <p:grpSpPr>
          <a:xfrm>
            <a:off x="8082053" y="3833639"/>
            <a:ext cx="3959394" cy="2935676"/>
            <a:chOff x="8178996" y="3833638"/>
            <a:chExt cx="3959394" cy="2935676"/>
          </a:xfrm>
        </p:grpSpPr>
        <p:sp>
          <p:nvSpPr>
            <p:cNvPr id="45" name="Téglalap 44"/>
            <p:cNvSpPr/>
            <p:nvPr/>
          </p:nvSpPr>
          <p:spPr>
            <a:xfrm rot="16200000">
              <a:off x="8720492" y="3351415"/>
              <a:ext cx="2935676" cy="3900121"/>
            </a:xfrm>
            <a:prstGeom prst="rect">
              <a:avLst/>
            </a:prstGeom>
            <a:solidFill>
              <a:srgbClr val="E63B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4" name="Szövegdoboz 13"/>
            <p:cNvSpPr txBox="1"/>
            <p:nvPr/>
          </p:nvSpPr>
          <p:spPr>
            <a:xfrm>
              <a:off x="8178996" y="4041755"/>
              <a:ext cx="3894460" cy="25643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hu-H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33" y="1182957"/>
            <a:ext cx="3865471" cy="2576980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75" t="10980" r="10467" b="318"/>
          <a:stretch/>
        </p:blipFill>
        <p:spPr>
          <a:xfrm>
            <a:off x="4148684" y="3833637"/>
            <a:ext cx="3882953" cy="2935678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80" b="43309"/>
          <a:stretch/>
        </p:blipFill>
        <p:spPr>
          <a:xfrm>
            <a:off x="8095978" y="1191972"/>
            <a:ext cx="3903080" cy="2566212"/>
          </a:xfrm>
          <a:prstGeom prst="rect">
            <a:avLst/>
          </a:prstGeom>
        </p:spPr>
      </p:pic>
      <p:sp>
        <p:nvSpPr>
          <p:cNvPr id="17" name="Cím 1"/>
          <p:cNvSpPr txBox="1">
            <a:spLocks/>
          </p:cNvSpPr>
          <p:nvPr/>
        </p:nvSpPr>
        <p:spPr>
          <a:xfrm>
            <a:off x="1042417" y="281711"/>
            <a:ext cx="12077779" cy="7804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5700" b="1" dirty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CEEPUS </a:t>
            </a:r>
            <a:r>
              <a:rPr lang="hu-HU" sz="3600" spc="80" dirty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an </a:t>
            </a:r>
            <a:r>
              <a:rPr lang="hu-HU" sz="3600" spc="80" dirty="0" err="1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excellent</a:t>
            </a:r>
            <a:r>
              <a:rPr lang="hu-HU" sz="3600" spc="80" dirty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3600" spc="80" dirty="0" err="1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opportunity</a:t>
            </a:r>
            <a:r>
              <a:rPr lang="hu-HU" sz="3600" spc="80" dirty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3600" spc="80" dirty="0" err="1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hu-HU" sz="3600" spc="80" dirty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3600" spc="80" dirty="0" err="1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r>
              <a:rPr lang="hu-HU" sz="3600" spc="80" dirty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sp>
        <p:nvSpPr>
          <p:cNvPr id="18" name="Téglalap 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00" cmpd="sng">
            <a:solidFill>
              <a:srgbClr val="02AC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3" name="Háromszög 22"/>
          <p:cNvSpPr/>
          <p:nvPr/>
        </p:nvSpPr>
        <p:spPr>
          <a:xfrm>
            <a:off x="1798852" y="3402997"/>
            <a:ext cx="550980" cy="356940"/>
          </a:xfrm>
          <a:prstGeom prst="triangle">
            <a:avLst/>
          </a:prstGeom>
          <a:solidFill>
            <a:srgbClr val="7AE5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5" name="Háromszög 24"/>
          <p:cNvSpPr/>
          <p:nvPr/>
        </p:nvSpPr>
        <p:spPr>
          <a:xfrm>
            <a:off x="9786260" y="3397136"/>
            <a:ext cx="550980" cy="356940"/>
          </a:xfrm>
          <a:prstGeom prst="triangle">
            <a:avLst/>
          </a:prstGeom>
          <a:solidFill>
            <a:srgbClr val="F8B9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6" name="Háromszög 25"/>
          <p:cNvSpPr/>
          <p:nvPr/>
        </p:nvSpPr>
        <p:spPr>
          <a:xfrm rot="10800000">
            <a:off x="5814670" y="3838536"/>
            <a:ext cx="550980" cy="356940"/>
          </a:xfrm>
          <a:prstGeom prst="triangle">
            <a:avLst/>
          </a:prstGeom>
          <a:solidFill>
            <a:srgbClr val="0C50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8" name="Háromszög 27"/>
          <p:cNvSpPr/>
          <p:nvPr/>
        </p:nvSpPr>
        <p:spPr>
          <a:xfrm rot="5400000">
            <a:off x="-111335" y="349170"/>
            <a:ext cx="996485" cy="645551"/>
          </a:xfrm>
          <a:prstGeom prst="triangle">
            <a:avLst/>
          </a:prstGeom>
          <a:solidFill>
            <a:srgbClr val="02AC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Téglalap 3"/>
          <p:cNvSpPr/>
          <p:nvPr/>
        </p:nvSpPr>
        <p:spPr>
          <a:xfrm>
            <a:off x="8141326" y="3865324"/>
            <a:ext cx="390012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hu-HU" sz="1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CEEPUS is a unique highlight in the life of the university and in its internationalization efforts. The program features an unparalleled 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shared experience in Central</a:t>
            </a:r>
            <a:r>
              <a:rPr lang="hu-HU" sz="16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Eastern and Southern Europe</a:t>
            </a:r>
            <a:r>
              <a:rPr lang="hu-HU" sz="1600" b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that has </a:t>
            </a:r>
            <a:r>
              <a:rPr lang="hu-HU" sz="14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joined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colleagues from countries with similar </a:t>
            </a:r>
            <a:r>
              <a:rPr lang="hu-HU" sz="14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history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and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destin</a:t>
            </a:r>
            <a:r>
              <a:rPr lang="hu-HU" sz="1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hu-HU" sz="1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ummer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hu-HU" sz="14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schools</a:t>
            </a:r>
            <a:r>
              <a:rPr lang="hu-HU" sz="1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 coordination meetings also serve to nurture this relationship.</a:t>
            </a:r>
            <a:r>
              <a:rPr lang="hu-HU" sz="1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</a:t>
            </a:r>
          </a:p>
          <a:p>
            <a:pPr algn="ctr">
              <a:spcAft>
                <a:spcPts val="0"/>
              </a:spcAft>
            </a:pPr>
            <a:endParaRPr lang="hu-HU" sz="14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hu-HU" sz="11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Edit Szőke </a:t>
            </a:r>
          </a:p>
          <a:p>
            <a:pPr algn="ctr">
              <a:spcAft>
                <a:spcPts val="0"/>
              </a:spcAft>
            </a:pPr>
            <a:r>
              <a:rPr lang="hu-HU" sz="11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institutional</a:t>
            </a:r>
            <a:r>
              <a:rPr lang="hu-HU" sz="11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CEEPUS </a:t>
            </a:r>
            <a:r>
              <a:rPr lang="hu-HU" sz="11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coordinator</a:t>
            </a:r>
            <a:r>
              <a:rPr lang="hu-HU" sz="11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University of Miskolc</a:t>
            </a:r>
          </a:p>
        </p:txBody>
      </p:sp>
    </p:spTree>
    <p:extLst>
      <p:ext uri="{BB962C8B-B14F-4D97-AF65-F5344CB8AC3E}">
        <p14:creationId xmlns:p14="http://schemas.microsoft.com/office/powerpoint/2010/main" val="12925139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Kép 40"/>
          <p:cNvPicPr>
            <a:picLocks noChangeAspect="1"/>
          </p:cNvPicPr>
          <p:nvPr/>
        </p:nvPicPr>
        <p:blipFill rotWithShape="1">
          <a:blip r:embed="rId2"/>
          <a:srcRect l="1147" r="8463"/>
          <a:stretch/>
        </p:blipFill>
        <p:spPr>
          <a:xfrm>
            <a:off x="5570383" y="45392"/>
            <a:ext cx="6561055" cy="5893495"/>
          </a:xfrm>
          <a:prstGeom prst="rect">
            <a:avLst/>
          </a:prstGeom>
        </p:spPr>
      </p:pic>
      <p:sp>
        <p:nvSpPr>
          <p:cNvPr id="11" name="Ellipszis 10"/>
          <p:cNvSpPr/>
          <p:nvPr/>
        </p:nvSpPr>
        <p:spPr>
          <a:xfrm>
            <a:off x="4508238" y="4061420"/>
            <a:ext cx="1320045" cy="132004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5" name="Téglalap 3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00" cmpd="sng">
            <a:solidFill>
              <a:srgbClr val="E63B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7" name="Cím 1"/>
          <p:cNvSpPr txBox="1">
            <a:spLocks/>
          </p:cNvSpPr>
          <p:nvPr/>
        </p:nvSpPr>
        <p:spPr>
          <a:xfrm>
            <a:off x="891390" y="-26765"/>
            <a:ext cx="7441905" cy="21755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2800" spc="80" dirty="0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hu-HU" b="1" dirty="0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CEEPUS </a:t>
            </a:r>
            <a:r>
              <a:rPr lang="hu-HU" sz="2800" spc="80" dirty="0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 is </a:t>
            </a:r>
            <a:r>
              <a:rPr lang="hu-HU" sz="2800" spc="80" dirty="0" err="1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available</a:t>
            </a:r>
            <a:r>
              <a:rPr lang="hu-HU" sz="2800" spc="80" dirty="0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</a:t>
            </a:r>
          </a:p>
        </p:txBody>
      </p:sp>
      <p:sp>
        <p:nvSpPr>
          <p:cNvPr id="45" name="Háromszög 44"/>
          <p:cNvSpPr/>
          <p:nvPr/>
        </p:nvSpPr>
        <p:spPr>
          <a:xfrm rot="5400000">
            <a:off x="-111335" y="810371"/>
            <a:ext cx="996485" cy="645551"/>
          </a:xfrm>
          <a:prstGeom prst="triangle">
            <a:avLst/>
          </a:prstGeom>
          <a:solidFill>
            <a:srgbClr val="E63B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10" name="Csoportba foglalás 9"/>
          <p:cNvGrpSpPr/>
          <p:nvPr/>
        </p:nvGrpSpPr>
        <p:grpSpPr>
          <a:xfrm>
            <a:off x="859967" y="1649451"/>
            <a:ext cx="4892103" cy="4860889"/>
            <a:chOff x="386907" y="883736"/>
            <a:chExt cx="5726593" cy="5690056"/>
          </a:xfrm>
          <a:effectLst/>
        </p:grpSpPr>
        <p:grpSp>
          <p:nvGrpSpPr>
            <p:cNvPr id="8" name="Csoportba foglalás 7"/>
            <p:cNvGrpSpPr/>
            <p:nvPr/>
          </p:nvGrpSpPr>
          <p:grpSpPr>
            <a:xfrm>
              <a:off x="386907" y="3786672"/>
              <a:ext cx="5712235" cy="2787120"/>
              <a:chOff x="2400072" y="2376875"/>
              <a:chExt cx="8459606" cy="4127620"/>
            </a:xfrm>
          </p:grpSpPr>
          <p:grpSp>
            <p:nvGrpSpPr>
              <p:cNvPr id="6" name="Csoportba foglalás 5"/>
              <p:cNvGrpSpPr/>
              <p:nvPr/>
            </p:nvGrpSpPr>
            <p:grpSpPr>
              <a:xfrm>
                <a:off x="2400072" y="2376875"/>
                <a:ext cx="8459606" cy="2007631"/>
                <a:chOff x="2400072" y="2376875"/>
                <a:chExt cx="8459606" cy="2007631"/>
              </a:xfrm>
            </p:grpSpPr>
            <p:sp>
              <p:nvSpPr>
                <p:cNvPr id="49" name="Ellipszis 48"/>
                <p:cNvSpPr/>
                <p:nvPr/>
              </p:nvSpPr>
              <p:spPr>
                <a:xfrm>
                  <a:off x="2400072" y="2401174"/>
                  <a:ext cx="1958513" cy="1958513"/>
                </a:xfrm>
                <a:prstGeom prst="ellipse">
                  <a:avLst/>
                </a:prstGeom>
                <a:solidFill>
                  <a:srgbClr val="BDCAD6"/>
                </a:solidFill>
                <a:ln w="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grpSp>
              <p:nvGrpSpPr>
                <p:cNvPr id="50" name="Csoportba foglalás 49"/>
                <p:cNvGrpSpPr/>
                <p:nvPr/>
              </p:nvGrpSpPr>
              <p:grpSpPr>
                <a:xfrm>
                  <a:off x="4563312" y="2376875"/>
                  <a:ext cx="6296366" cy="2007631"/>
                  <a:chOff x="4563312" y="410957"/>
                  <a:chExt cx="5818742" cy="1855338"/>
                </a:xfrm>
              </p:grpSpPr>
              <p:sp>
                <p:nvSpPr>
                  <p:cNvPr id="51" name="Ellipszis 50"/>
                  <p:cNvSpPr/>
                  <p:nvPr/>
                </p:nvSpPr>
                <p:spPr>
                  <a:xfrm>
                    <a:off x="4563312" y="456349"/>
                    <a:ext cx="1809946" cy="1809946"/>
                  </a:xfrm>
                  <a:prstGeom prst="ellipse">
                    <a:avLst/>
                  </a:prstGeom>
                  <a:solidFill>
                    <a:srgbClr val="F8B9AA"/>
                  </a:solidFill>
                  <a:ln w="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52" name="Ellipszis 51"/>
                  <p:cNvSpPr/>
                  <p:nvPr/>
                </p:nvSpPr>
                <p:spPr>
                  <a:xfrm>
                    <a:off x="6567710" y="410957"/>
                    <a:ext cx="1809946" cy="1809946"/>
                  </a:xfrm>
                  <a:prstGeom prst="ellipse">
                    <a:avLst/>
                  </a:prstGeom>
                  <a:solidFill>
                    <a:srgbClr val="A6E5F2"/>
                  </a:solidFill>
                  <a:ln w="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53" name="Ellipszis 52"/>
                  <p:cNvSpPr/>
                  <p:nvPr/>
                </p:nvSpPr>
                <p:spPr>
                  <a:xfrm>
                    <a:off x="8572108" y="450784"/>
                    <a:ext cx="1809946" cy="1809946"/>
                  </a:xfrm>
                  <a:prstGeom prst="ellipse">
                    <a:avLst/>
                  </a:prstGeom>
                  <a:solidFill>
                    <a:srgbClr val="B9DFED"/>
                  </a:solidFill>
                  <a:ln w="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</p:grpSp>
          <p:grpSp>
            <p:nvGrpSpPr>
              <p:cNvPr id="7" name="Csoportba foglalás 6"/>
              <p:cNvGrpSpPr/>
              <p:nvPr/>
            </p:nvGrpSpPr>
            <p:grpSpPr>
              <a:xfrm>
                <a:off x="2400073" y="4496864"/>
                <a:ext cx="8459605" cy="2007631"/>
                <a:chOff x="2400073" y="4496864"/>
                <a:chExt cx="8459605" cy="2007631"/>
              </a:xfrm>
            </p:grpSpPr>
            <p:sp>
              <p:nvSpPr>
                <p:cNvPr id="48" name="Ellipszis 47"/>
                <p:cNvSpPr/>
                <p:nvPr/>
              </p:nvSpPr>
              <p:spPr>
                <a:xfrm>
                  <a:off x="2400073" y="4539959"/>
                  <a:ext cx="1958513" cy="1958513"/>
                </a:xfrm>
                <a:prstGeom prst="ellipse">
                  <a:avLst/>
                </a:prstGeom>
                <a:solidFill>
                  <a:srgbClr val="FADCC6"/>
                </a:solidFill>
                <a:ln w="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grpSp>
              <p:nvGrpSpPr>
                <p:cNvPr id="54" name="Csoportba foglalás 53"/>
                <p:cNvGrpSpPr/>
                <p:nvPr/>
              </p:nvGrpSpPr>
              <p:grpSpPr>
                <a:xfrm>
                  <a:off x="4563312" y="4496864"/>
                  <a:ext cx="6296366" cy="2007631"/>
                  <a:chOff x="4563312" y="410957"/>
                  <a:chExt cx="5818742" cy="1855338"/>
                </a:xfrm>
              </p:grpSpPr>
              <p:sp>
                <p:nvSpPr>
                  <p:cNvPr id="55" name="Ellipszis 54"/>
                  <p:cNvSpPr/>
                  <p:nvPr/>
                </p:nvSpPr>
                <p:spPr>
                  <a:xfrm>
                    <a:off x="4563312" y="456349"/>
                    <a:ext cx="1809946" cy="1809946"/>
                  </a:xfrm>
                  <a:prstGeom prst="ellipse">
                    <a:avLst/>
                  </a:prstGeom>
                  <a:solidFill>
                    <a:srgbClr val="B4F0FE"/>
                  </a:solidFill>
                  <a:ln w="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56" name="Ellipszis 55"/>
                  <p:cNvSpPr/>
                  <p:nvPr/>
                </p:nvSpPr>
                <p:spPr>
                  <a:xfrm>
                    <a:off x="6567710" y="410957"/>
                    <a:ext cx="1809946" cy="1809946"/>
                  </a:xfrm>
                  <a:prstGeom prst="ellipse">
                    <a:avLst/>
                  </a:prstGeom>
                  <a:solidFill>
                    <a:srgbClr val="CEE9F2"/>
                  </a:solidFill>
                  <a:ln w="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57" name="Ellipszis 56"/>
                  <p:cNvSpPr/>
                  <p:nvPr/>
                </p:nvSpPr>
                <p:spPr>
                  <a:xfrm>
                    <a:off x="8572108" y="450784"/>
                    <a:ext cx="1809946" cy="1809946"/>
                  </a:xfrm>
                  <a:prstGeom prst="ellipse">
                    <a:avLst/>
                  </a:prstGeom>
                  <a:solidFill>
                    <a:srgbClr val="FBDCD5"/>
                  </a:solidFill>
                  <a:ln w="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</p:grpSp>
        </p:grpSp>
        <p:grpSp>
          <p:nvGrpSpPr>
            <p:cNvPr id="42" name="Csoportba foglalás 41"/>
            <p:cNvGrpSpPr/>
            <p:nvPr/>
          </p:nvGrpSpPr>
          <p:grpSpPr>
            <a:xfrm rot="10800000">
              <a:off x="401265" y="883736"/>
              <a:ext cx="5712235" cy="2787120"/>
              <a:chOff x="2400072" y="2376875"/>
              <a:chExt cx="8459606" cy="4127620"/>
            </a:xfrm>
          </p:grpSpPr>
          <p:grpSp>
            <p:nvGrpSpPr>
              <p:cNvPr id="43" name="Csoportba foglalás 42"/>
              <p:cNvGrpSpPr/>
              <p:nvPr/>
            </p:nvGrpSpPr>
            <p:grpSpPr>
              <a:xfrm>
                <a:off x="2400072" y="2376875"/>
                <a:ext cx="8459606" cy="2007631"/>
                <a:chOff x="2400072" y="2376875"/>
                <a:chExt cx="8459606" cy="2007631"/>
              </a:xfrm>
            </p:grpSpPr>
            <p:sp>
              <p:nvSpPr>
                <p:cNvPr id="69" name="Ellipszis 68"/>
                <p:cNvSpPr/>
                <p:nvPr/>
              </p:nvSpPr>
              <p:spPr>
                <a:xfrm>
                  <a:off x="2400072" y="2401174"/>
                  <a:ext cx="1958513" cy="1958513"/>
                </a:xfrm>
                <a:prstGeom prst="ellipse">
                  <a:avLst/>
                </a:prstGeom>
                <a:solidFill>
                  <a:srgbClr val="BDCAD6"/>
                </a:solidFill>
                <a:ln w="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grpSp>
              <p:nvGrpSpPr>
                <p:cNvPr id="70" name="Csoportba foglalás 69"/>
                <p:cNvGrpSpPr/>
                <p:nvPr/>
              </p:nvGrpSpPr>
              <p:grpSpPr>
                <a:xfrm>
                  <a:off x="4563312" y="2376875"/>
                  <a:ext cx="6296366" cy="2007631"/>
                  <a:chOff x="4563312" y="410957"/>
                  <a:chExt cx="5818742" cy="1855338"/>
                </a:xfrm>
              </p:grpSpPr>
              <p:sp>
                <p:nvSpPr>
                  <p:cNvPr id="80" name="Ellipszis 79"/>
                  <p:cNvSpPr/>
                  <p:nvPr/>
                </p:nvSpPr>
                <p:spPr>
                  <a:xfrm>
                    <a:off x="4563312" y="456349"/>
                    <a:ext cx="1809946" cy="1809946"/>
                  </a:xfrm>
                  <a:prstGeom prst="ellipse">
                    <a:avLst/>
                  </a:prstGeom>
                  <a:solidFill>
                    <a:srgbClr val="F8B9AA"/>
                  </a:solidFill>
                  <a:ln w="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81" name="Ellipszis 80"/>
                  <p:cNvSpPr/>
                  <p:nvPr/>
                </p:nvSpPr>
                <p:spPr>
                  <a:xfrm>
                    <a:off x="6567710" y="410957"/>
                    <a:ext cx="1809946" cy="1809946"/>
                  </a:xfrm>
                  <a:prstGeom prst="ellipse">
                    <a:avLst/>
                  </a:prstGeom>
                  <a:solidFill>
                    <a:srgbClr val="A6E5F2"/>
                  </a:solidFill>
                  <a:ln w="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82" name="Ellipszis 81"/>
                  <p:cNvSpPr/>
                  <p:nvPr/>
                </p:nvSpPr>
                <p:spPr>
                  <a:xfrm>
                    <a:off x="8572108" y="450784"/>
                    <a:ext cx="1809946" cy="1809946"/>
                  </a:xfrm>
                  <a:prstGeom prst="ellipse">
                    <a:avLst/>
                  </a:prstGeom>
                  <a:solidFill>
                    <a:srgbClr val="B9DFED"/>
                  </a:solidFill>
                  <a:ln w="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</p:grpSp>
          <p:grpSp>
            <p:nvGrpSpPr>
              <p:cNvPr id="44" name="Csoportba foglalás 43"/>
              <p:cNvGrpSpPr/>
              <p:nvPr/>
            </p:nvGrpSpPr>
            <p:grpSpPr>
              <a:xfrm>
                <a:off x="2400073" y="4496864"/>
                <a:ext cx="8459605" cy="2007631"/>
                <a:chOff x="2400073" y="4496864"/>
                <a:chExt cx="8459605" cy="2007631"/>
              </a:xfrm>
            </p:grpSpPr>
            <p:sp>
              <p:nvSpPr>
                <p:cNvPr id="46" name="Ellipszis 45"/>
                <p:cNvSpPr/>
                <p:nvPr/>
              </p:nvSpPr>
              <p:spPr>
                <a:xfrm>
                  <a:off x="2400073" y="4539959"/>
                  <a:ext cx="1958513" cy="1958513"/>
                </a:xfrm>
                <a:prstGeom prst="ellipse">
                  <a:avLst/>
                </a:prstGeom>
                <a:solidFill>
                  <a:srgbClr val="FADCC6"/>
                </a:solidFill>
                <a:ln w="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grpSp>
              <p:nvGrpSpPr>
                <p:cNvPr id="47" name="Csoportba foglalás 46"/>
                <p:cNvGrpSpPr/>
                <p:nvPr/>
              </p:nvGrpSpPr>
              <p:grpSpPr>
                <a:xfrm>
                  <a:off x="4563312" y="4496864"/>
                  <a:ext cx="6296366" cy="2007631"/>
                  <a:chOff x="4563312" y="410957"/>
                  <a:chExt cx="5818742" cy="1855338"/>
                </a:xfrm>
              </p:grpSpPr>
              <p:sp>
                <p:nvSpPr>
                  <p:cNvPr id="58" name="Ellipszis 57"/>
                  <p:cNvSpPr/>
                  <p:nvPr/>
                </p:nvSpPr>
                <p:spPr>
                  <a:xfrm>
                    <a:off x="4563312" y="456349"/>
                    <a:ext cx="1809946" cy="1809946"/>
                  </a:xfrm>
                  <a:prstGeom prst="ellipse">
                    <a:avLst/>
                  </a:prstGeom>
                  <a:solidFill>
                    <a:srgbClr val="B4F0FE"/>
                  </a:solidFill>
                  <a:ln w="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63" name="Ellipszis 62"/>
                  <p:cNvSpPr/>
                  <p:nvPr/>
                </p:nvSpPr>
                <p:spPr>
                  <a:xfrm>
                    <a:off x="6567710" y="410957"/>
                    <a:ext cx="1809946" cy="1809946"/>
                  </a:xfrm>
                  <a:prstGeom prst="ellipse">
                    <a:avLst/>
                  </a:prstGeom>
                  <a:solidFill>
                    <a:srgbClr val="CEE9F2"/>
                  </a:solidFill>
                  <a:ln w="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68" name="Ellipszis 67"/>
                  <p:cNvSpPr/>
                  <p:nvPr/>
                </p:nvSpPr>
                <p:spPr>
                  <a:xfrm>
                    <a:off x="8572108" y="450784"/>
                    <a:ext cx="1809946" cy="1809946"/>
                  </a:xfrm>
                  <a:prstGeom prst="ellipse">
                    <a:avLst/>
                  </a:prstGeom>
                  <a:solidFill>
                    <a:srgbClr val="FBDCD5"/>
                  </a:solidFill>
                  <a:ln w="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</p:grpSp>
        </p:grpSp>
      </p:grpSp>
      <p:sp>
        <p:nvSpPr>
          <p:cNvPr id="61" name="Tartalom helye 2"/>
          <p:cNvSpPr txBox="1">
            <a:spLocks/>
          </p:cNvSpPr>
          <p:nvPr/>
        </p:nvSpPr>
        <p:spPr>
          <a:xfrm>
            <a:off x="847702" y="2069717"/>
            <a:ext cx="1142013" cy="3458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hu-HU" sz="1800" b="1" dirty="0" err="1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Albania</a:t>
            </a:r>
            <a:endParaRPr lang="hu-HU" sz="1800" dirty="0">
              <a:solidFill>
                <a:srgbClr val="E63B1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Tartalom helye 2"/>
          <p:cNvSpPr txBox="1">
            <a:spLocks/>
          </p:cNvSpPr>
          <p:nvPr/>
        </p:nvSpPr>
        <p:spPr>
          <a:xfrm>
            <a:off x="2101677" y="2068796"/>
            <a:ext cx="1142013" cy="3458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hu-HU" sz="1800" b="1" dirty="0" err="1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Austria</a:t>
            </a:r>
            <a:endParaRPr lang="hu-HU" sz="1800" dirty="0">
              <a:solidFill>
                <a:srgbClr val="028AA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Tartalom helye 2"/>
          <p:cNvSpPr txBox="1">
            <a:spLocks/>
          </p:cNvSpPr>
          <p:nvPr/>
        </p:nvSpPr>
        <p:spPr>
          <a:xfrm>
            <a:off x="3249823" y="1940535"/>
            <a:ext cx="1372497" cy="560735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hu-HU" sz="2000" b="1" dirty="0" err="1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Bosnia</a:t>
            </a:r>
            <a:r>
              <a:rPr lang="hu-HU" sz="2000" b="1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hu-HU" sz="2000" b="1" dirty="0" err="1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Herzegovina</a:t>
            </a:r>
            <a:endParaRPr lang="hu-HU" sz="2000" dirty="0">
              <a:solidFill>
                <a:srgbClr val="028AA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5" name="Tartalom helye 2"/>
          <p:cNvSpPr txBox="1">
            <a:spLocks/>
          </p:cNvSpPr>
          <p:nvPr/>
        </p:nvSpPr>
        <p:spPr>
          <a:xfrm>
            <a:off x="4553860" y="2034959"/>
            <a:ext cx="1266669" cy="3458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hu-HU" sz="1800" b="1" dirty="0" err="1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Bulgaria</a:t>
            </a:r>
            <a:endParaRPr lang="hu-HU" sz="1800" dirty="0">
              <a:solidFill>
                <a:srgbClr val="E63B1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" name="Tartalom helye 2"/>
          <p:cNvSpPr txBox="1">
            <a:spLocks/>
          </p:cNvSpPr>
          <p:nvPr/>
        </p:nvSpPr>
        <p:spPr>
          <a:xfrm>
            <a:off x="866099" y="3211275"/>
            <a:ext cx="1142013" cy="50855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hu-HU" sz="1800" b="1" dirty="0" err="1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Czech</a:t>
            </a:r>
            <a:r>
              <a:rPr lang="hu-HU" sz="1800" b="1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800" b="1" dirty="0" err="1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Republic</a:t>
            </a:r>
            <a:endParaRPr lang="hu-HU" sz="1800" dirty="0">
              <a:solidFill>
                <a:srgbClr val="028AA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" name="Tartalom helye 2"/>
          <p:cNvSpPr txBox="1">
            <a:spLocks/>
          </p:cNvSpPr>
          <p:nvPr/>
        </p:nvSpPr>
        <p:spPr>
          <a:xfrm>
            <a:off x="2076850" y="3171168"/>
            <a:ext cx="1212240" cy="560735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hu-HU" sz="2000" b="1" dirty="0" err="1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North</a:t>
            </a:r>
            <a:r>
              <a:rPr lang="hu-HU" sz="2000" b="1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000" b="1" dirty="0" err="1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Macedonia</a:t>
            </a:r>
            <a:endParaRPr lang="hu-HU" sz="2000" dirty="0">
              <a:solidFill>
                <a:srgbClr val="028AA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" name="Tartalom helye 2"/>
          <p:cNvSpPr txBox="1">
            <a:spLocks/>
          </p:cNvSpPr>
          <p:nvPr/>
        </p:nvSpPr>
        <p:spPr>
          <a:xfrm>
            <a:off x="3374478" y="3200005"/>
            <a:ext cx="1142013" cy="5085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hu-HU" sz="1800" b="1" dirty="0" err="1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Croatia</a:t>
            </a:r>
            <a:endParaRPr lang="hu-HU" sz="1800" dirty="0">
              <a:solidFill>
                <a:srgbClr val="E63B1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" name="Tartalom helye 2"/>
          <p:cNvSpPr txBox="1">
            <a:spLocks/>
          </p:cNvSpPr>
          <p:nvPr/>
        </p:nvSpPr>
        <p:spPr>
          <a:xfrm>
            <a:off x="4610056" y="3288495"/>
            <a:ext cx="1142013" cy="3458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hu-HU" sz="1800" b="1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Kosovo</a:t>
            </a:r>
            <a:endParaRPr lang="hu-HU" sz="1800" dirty="0">
              <a:solidFill>
                <a:srgbClr val="028AA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" name="Tartalom helye 2"/>
          <p:cNvSpPr txBox="1">
            <a:spLocks/>
          </p:cNvSpPr>
          <p:nvPr/>
        </p:nvSpPr>
        <p:spPr>
          <a:xfrm>
            <a:off x="859967" y="4464822"/>
            <a:ext cx="1142013" cy="5085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hu-HU" sz="1800" b="1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Poland</a:t>
            </a:r>
            <a:endParaRPr lang="hu-HU" sz="1800" dirty="0">
              <a:solidFill>
                <a:srgbClr val="028AA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1" name="Tartalom helye 2"/>
          <p:cNvSpPr txBox="1">
            <a:spLocks/>
          </p:cNvSpPr>
          <p:nvPr/>
        </p:nvSpPr>
        <p:spPr>
          <a:xfrm>
            <a:off x="2095545" y="4497808"/>
            <a:ext cx="1142013" cy="5085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hu-HU" sz="1800" b="1" dirty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Hungary</a:t>
            </a:r>
            <a:endParaRPr lang="hu-HU" sz="1800" dirty="0">
              <a:solidFill>
                <a:srgbClr val="E63B1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" name="Tartalom helye 2"/>
          <p:cNvSpPr txBox="1">
            <a:spLocks/>
          </p:cNvSpPr>
          <p:nvPr/>
        </p:nvSpPr>
        <p:spPr>
          <a:xfrm>
            <a:off x="3343388" y="4527888"/>
            <a:ext cx="1142013" cy="3458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hu-HU" sz="1800" b="1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Moldova</a:t>
            </a:r>
            <a:endParaRPr lang="hu-HU" sz="1800" dirty="0">
              <a:solidFill>
                <a:srgbClr val="028AA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3" name="Tartalom helye 2"/>
          <p:cNvSpPr txBox="1">
            <a:spLocks/>
          </p:cNvSpPr>
          <p:nvPr/>
        </p:nvSpPr>
        <p:spPr>
          <a:xfrm>
            <a:off x="4485401" y="4590955"/>
            <a:ext cx="1416952" cy="34588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hu-HU" sz="1800" b="1" dirty="0" err="1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Montenegro</a:t>
            </a:r>
            <a:endParaRPr lang="hu-HU" sz="1800" dirty="0">
              <a:solidFill>
                <a:srgbClr val="028AA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4" name="Tartalom helye 2"/>
          <p:cNvSpPr txBox="1">
            <a:spLocks/>
          </p:cNvSpPr>
          <p:nvPr/>
        </p:nvSpPr>
        <p:spPr>
          <a:xfrm>
            <a:off x="837217" y="5772525"/>
            <a:ext cx="1142013" cy="34588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hu-HU" sz="1800" b="1" dirty="0" err="1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Romania</a:t>
            </a:r>
            <a:endParaRPr lang="hu-HU" sz="1800" dirty="0">
              <a:solidFill>
                <a:srgbClr val="E63B1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5" name="Tartalom helye 2"/>
          <p:cNvSpPr txBox="1">
            <a:spLocks/>
          </p:cNvSpPr>
          <p:nvPr/>
        </p:nvSpPr>
        <p:spPr>
          <a:xfrm>
            <a:off x="2065390" y="5781952"/>
            <a:ext cx="1142013" cy="3458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hu-HU" sz="1800" b="1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Serbia</a:t>
            </a:r>
            <a:endParaRPr lang="hu-HU" sz="1800" dirty="0">
              <a:solidFill>
                <a:srgbClr val="028AA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6" name="Tartalom helye 2"/>
          <p:cNvSpPr txBox="1">
            <a:spLocks/>
          </p:cNvSpPr>
          <p:nvPr/>
        </p:nvSpPr>
        <p:spPr>
          <a:xfrm>
            <a:off x="3307562" y="5792138"/>
            <a:ext cx="1213763" cy="3458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hu-HU" sz="1800" b="1" dirty="0" err="1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Slovakia</a:t>
            </a:r>
            <a:endParaRPr lang="hu-HU" sz="1800" dirty="0">
              <a:solidFill>
                <a:srgbClr val="028AA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7" name="Tartalom helye 2"/>
          <p:cNvSpPr txBox="1">
            <a:spLocks/>
          </p:cNvSpPr>
          <p:nvPr/>
        </p:nvSpPr>
        <p:spPr>
          <a:xfrm>
            <a:off x="4572522" y="5803821"/>
            <a:ext cx="1213763" cy="3458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hu-HU" sz="1800" b="1" dirty="0" err="1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Slovenia</a:t>
            </a:r>
            <a:endParaRPr lang="hu-HU" sz="1800" dirty="0">
              <a:solidFill>
                <a:srgbClr val="E63B1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9" name="Egyenes összekötő 58"/>
          <p:cNvCxnSpPr/>
          <p:nvPr/>
        </p:nvCxnSpPr>
        <p:spPr>
          <a:xfrm>
            <a:off x="5367045" y="1619537"/>
            <a:ext cx="4707565" cy="601365"/>
          </a:xfrm>
          <a:prstGeom prst="line">
            <a:avLst/>
          </a:prstGeom>
          <a:ln cmpd="sng">
            <a:solidFill>
              <a:srgbClr val="02ACD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Egyenes összekötő 59"/>
          <p:cNvCxnSpPr/>
          <p:nvPr/>
        </p:nvCxnSpPr>
        <p:spPr>
          <a:xfrm flipV="1">
            <a:off x="5481652" y="4542032"/>
            <a:ext cx="5747180" cy="1964834"/>
          </a:xfrm>
          <a:prstGeom prst="line">
            <a:avLst/>
          </a:prstGeom>
          <a:ln cmpd="sng">
            <a:solidFill>
              <a:srgbClr val="02ACD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00378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ím 1"/>
          <p:cNvSpPr txBox="1">
            <a:spLocks/>
          </p:cNvSpPr>
          <p:nvPr/>
        </p:nvSpPr>
        <p:spPr>
          <a:xfrm>
            <a:off x="882246" y="45392"/>
            <a:ext cx="5820306" cy="21755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2800" spc="80" dirty="0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</a:t>
            </a:r>
          </a:p>
          <a:p>
            <a:r>
              <a:rPr lang="hu-HU" b="1" dirty="0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</a:t>
            </a:r>
          </a:p>
        </p:txBody>
      </p:sp>
      <p:cxnSp>
        <p:nvCxnSpPr>
          <p:cNvPr id="48" name="Egyenes összekötő 47"/>
          <p:cNvCxnSpPr/>
          <p:nvPr/>
        </p:nvCxnSpPr>
        <p:spPr>
          <a:xfrm>
            <a:off x="4700231" y="1545996"/>
            <a:ext cx="5857325" cy="0"/>
          </a:xfrm>
          <a:prstGeom prst="line">
            <a:avLst/>
          </a:prstGeom>
          <a:ln w="82550" cap="rnd" cmpd="sng">
            <a:solidFill>
              <a:srgbClr val="DEF0F6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églalap 40"/>
          <p:cNvSpPr/>
          <p:nvPr/>
        </p:nvSpPr>
        <p:spPr>
          <a:xfrm>
            <a:off x="4267200" y="1800520"/>
            <a:ext cx="7361382" cy="4535626"/>
          </a:xfrm>
          <a:prstGeom prst="rect">
            <a:avLst/>
          </a:prstGeom>
          <a:solidFill>
            <a:srgbClr val="FBDC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95C120"/>
              </a:solidFill>
            </a:endParaRPr>
          </a:p>
        </p:txBody>
      </p:sp>
      <p:sp>
        <p:nvSpPr>
          <p:cNvPr id="23" name="Téglalap 2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3" name="Háromszög 32"/>
          <p:cNvSpPr/>
          <p:nvPr/>
        </p:nvSpPr>
        <p:spPr>
          <a:xfrm rot="5400000">
            <a:off x="-111335" y="810371"/>
            <a:ext cx="996485" cy="645551"/>
          </a:xfrm>
          <a:prstGeom prst="triangle">
            <a:avLst/>
          </a:prstGeom>
          <a:solidFill>
            <a:srgbClr val="E63B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5" name="Téglalap 3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00" cmpd="sng">
            <a:solidFill>
              <a:srgbClr val="E63B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0" name="Szövegdoboz 39"/>
          <p:cNvSpPr txBox="1"/>
          <p:nvPr/>
        </p:nvSpPr>
        <p:spPr>
          <a:xfrm>
            <a:off x="4700231" y="1891046"/>
            <a:ext cx="6990259" cy="328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  <a:spcAft>
                <a:spcPts val="600"/>
              </a:spcAft>
            </a:pPr>
            <a:endParaRPr lang="hu-HU" sz="1200" b="1" dirty="0">
              <a:solidFill>
                <a:srgbClr val="0C50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hu-HU" sz="2400" b="1" dirty="0" err="1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resource</a:t>
            </a:r>
            <a:r>
              <a:rPr lang="hu-HU" sz="2400" b="1" dirty="0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hu-HU" sz="2400" b="1" dirty="0" err="1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scholarship</a:t>
            </a:r>
            <a:r>
              <a:rPr lang="hu-HU" sz="2400" b="1" dirty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</a:t>
            </a:r>
            <a:r>
              <a:rPr lang="hu-HU" sz="2400" b="1" dirty="0" err="1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funded</a:t>
            </a:r>
            <a:r>
              <a:rPr lang="hu-HU" sz="2400" b="1" dirty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b="1" dirty="0" err="1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hu-HU" sz="2400" b="1" dirty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b="1" dirty="0" err="1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hu-HU" sz="2400" b="1" dirty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b="1" dirty="0" err="1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host</a:t>
            </a:r>
            <a:r>
              <a:rPr lang="hu-HU" sz="2400" b="1" dirty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country </a:t>
            </a:r>
            <a:r>
              <a:rPr lang="en-US" sz="2400" b="1" dirty="0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 to the quota offered annually by the </a:t>
            </a:r>
            <a:r>
              <a:rPr lang="hu-HU" sz="2400" b="1" dirty="0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400" b="1" dirty="0" err="1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inistry</a:t>
            </a:r>
            <a:r>
              <a:rPr lang="en-US" sz="2400" b="1" dirty="0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responsible for education</a:t>
            </a:r>
            <a:endParaRPr lang="hu-HU" sz="2400" b="1" dirty="0">
              <a:solidFill>
                <a:srgbClr val="0C50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hu-HU" sz="2400" b="1" dirty="0" err="1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scholarship</a:t>
            </a:r>
            <a:r>
              <a:rPr lang="hu-HU" sz="2400" b="1" dirty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</a:t>
            </a:r>
            <a:r>
              <a:rPr lang="hu-HU" sz="2400" b="1" dirty="0" err="1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paid</a:t>
            </a:r>
            <a:r>
              <a:rPr lang="hu-HU" sz="2400" b="1" dirty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b="1" dirty="0" err="1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hu-HU" sz="2400" b="1" dirty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b="1" dirty="0" err="1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hu-HU" sz="2400" b="1" dirty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b="1" dirty="0" err="1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host</a:t>
            </a:r>
            <a:r>
              <a:rPr lang="hu-HU" sz="2400" b="1" dirty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country </a:t>
            </a:r>
            <a:r>
              <a:rPr lang="hu-HU" sz="2400" b="1" dirty="0" err="1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hu-HU" sz="2400" b="1" dirty="0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b="1" dirty="0" err="1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incoming</a:t>
            </a:r>
            <a:r>
              <a:rPr lang="hu-HU" sz="2400" b="1" dirty="0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b="1" dirty="0" err="1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grant</a:t>
            </a:r>
            <a:r>
              <a:rPr lang="hu-HU" sz="2400" b="1" dirty="0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b="1" dirty="0" err="1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holders</a:t>
            </a:r>
            <a:endParaRPr lang="hu-HU" sz="2400" b="1" dirty="0">
              <a:solidFill>
                <a:srgbClr val="0C50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hu-HU" sz="2400" b="1" dirty="0" err="1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scholarship</a:t>
            </a:r>
            <a:r>
              <a:rPr lang="hu-HU" sz="2400" b="1" dirty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b="1" dirty="0" err="1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rates</a:t>
            </a:r>
            <a:r>
              <a:rPr lang="hu-HU" sz="2400" b="1" dirty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b="1" dirty="0" err="1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differ</a:t>
            </a:r>
            <a:r>
              <a:rPr lang="hu-HU" sz="2400" b="1" dirty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hu-HU" sz="2400" b="1" dirty="0" err="1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each</a:t>
            </a:r>
            <a:r>
              <a:rPr lang="hu-HU" sz="2400" b="1" dirty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country </a:t>
            </a:r>
            <a:r>
              <a:rPr lang="hu-HU" sz="2400" b="1" dirty="0" err="1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hu-HU" sz="2400" b="1" dirty="0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outgoing </a:t>
            </a:r>
            <a:r>
              <a:rPr lang="hu-HU" sz="2400" b="1" dirty="0" err="1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grant</a:t>
            </a:r>
            <a:r>
              <a:rPr lang="hu-HU" sz="2400" b="1" dirty="0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b="1" dirty="0" err="1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holders</a:t>
            </a:r>
            <a:endParaRPr lang="hu-HU" sz="2400" b="1" dirty="0">
              <a:solidFill>
                <a:srgbClr val="0C50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4" name="Egyenes összekötő 43"/>
          <p:cNvCxnSpPr/>
          <p:nvPr/>
        </p:nvCxnSpPr>
        <p:spPr>
          <a:xfrm>
            <a:off x="4700231" y="1545996"/>
            <a:ext cx="5857325" cy="0"/>
          </a:xfrm>
          <a:prstGeom prst="line">
            <a:avLst/>
          </a:prstGeom>
          <a:ln cmpd="sng">
            <a:solidFill>
              <a:srgbClr val="02ACD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Kép 3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11308" y="116419"/>
            <a:ext cx="2094224" cy="2325608"/>
          </a:xfrm>
          <a:prstGeom prst="rect">
            <a:avLst/>
          </a:prstGeom>
        </p:spPr>
      </p:pic>
      <p:pic>
        <p:nvPicPr>
          <p:cNvPr id="46" name="Kép 4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72" t="6053" r="32683"/>
          <a:stretch/>
        </p:blipFill>
        <p:spPr>
          <a:xfrm>
            <a:off x="517233" y="1800520"/>
            <a:ext cx="3696548" cy="4535626"/>
          </a:xfrm>
          <a:prstGeom prst="rect">
            <a:avLst/>
          </a:prstGeom>
        </p:spPr>
      </p:pic>
      <p:sp>
        <p:nvSpPr>
          <p:cNvPr id="15" name="Háromszög 14"/>
          <p:cNvSpPr/>
          <p:nvPr/>
        </p:nvSpPr>
        <p:spPr>
          <a:xfrm rot="5400000">
            <a:off x="4195683" y="2282608"/>
            <a:ext cx="492163" cy="318837"/>
          </a:xfrm>
          <a:prstGeom prst="triangle">
            <a:avLst/>
          </a:prstGeom>
          <a:solidFill>
            <a:srgbClr val="0C50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Háromszög 15"/>
          <p:cNvSpPr/>
          <p:nvPr/>
        </p:nvSpPr>
        <p:spPr>
          <a:xfrm rot="5400000">
            <a:off x="4180537" y="3570531"/>
            <a:ext cx="492163" cy="318837"/>
          </a:xfrm>
          <a:prstGeom prst="triangle">
            <a:avLst/>
          </a:prstGeom>
          <a:solidFill>
            <a:srgbClr val="028A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7" name="Háromszög 16"/>
          <p:cNvSpPr/>
          <p:nvPr/>
        </p:nvSpPr>
        <p:spPr>
          <a:xfrm rot="5400000">
            <a:off x="4188981" y="4458872"/>
            <a:ext cx="492163" cy="318837"/>
          </a:xfrm>
          <a:prstGeom prst="triangle">
            <a:avLst/>
          </a:prstGeom>
          <a:solidFill>
            <a:srgbClr val="0C50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033891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ím 1"/>
          <p:cNvSpPr txBox="1">
            <a:spLocks/>
          </p:cNvSpPr>
          <p:nvPr/>
        </p:nvSpPr>
        <p:spPr>
          <a:xfrm>
            <a:off x="882246" y="45392"/>
            <a:ext cx="5820306" cy="21755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2800" spc="80" dirty="0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</a:t>
            </a:r>
          </a:p>
          <a:p>
            <a:r>
              <a:rPr lang="hu-HU" b="1" dirty="0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</a:t>
            </a:r>
          </a:p>
        </p:txBody>
      </p:sp>
      <p:cxnSp>
        <p:nvCxnSpPr>
          <p:cNvPr id="48" name="Egyenes összekötő 47"/>
          <p:cNvCxnSpPr/>
          <p:nvPr/>
        </p:nvCxnSpPr>
        <p:spPr>
          <a:xfrm>
            <a:off x="4700231" y="1545996"/>
            <a:ext cx="5857325" cy="0"/>
          </a:xfrm>
          <a:prstGeom prst="line">
            <a:avLst/>
          </a:prstGeom>
          <a:ln w="82550" cap="rnd" cmpd="sng">
            <a:solidFill>
              <a:srgbClr val="DEF0F6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églalap 40"/>
          <p:cNvSpPr/>
          <p:nvPr/>
        </p:nvSpPr>
        <p:spPr>
          <a:xfrm>
            <a:off x="4267200" y="1800520"/>
            <a:ext cx="7361382" cy="4535626"/>
          </a:xfrm>
          <a:prstGeom prst="rect">
            <a:avLst/>
          </a:prstGeom>
          <a:solidFill>
            <a:srgbClr val="FBDC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95C120"/>
              </a:solidFill>
            </a:endParaRPr>
          </a:p>
        </p:txBody>
      </p:sp>
      <p:sp>
        <p:nvSpPr>
          <p:cNvPr id="23" name="Téglalap 2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3" name="Háromszög 32"/>
          <p:cNvSpPr/>
          <p:nvPr/>
        </p:nvSpPr>
        <p:spPr>
          <a:xfrm rot="5400000">
            <a:off x="-111335" y="810371"/>
            <a:ext cx="996485" cy="645551"/>
          </a:xfrm>
          <a:prstGeom prst="triangle">
            <a:avLst/>
          </a:prstGeom>
          <a:solidFill>
            <a:srgbClr val="E63B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5" name="Téglalap 3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00" cmpd="sng">
            <a:solidFill>
              <a:srgbClr val="E63B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0" name="Szövegdoboz 39"/>
          <p:cNvSpPr txBox="1"/>
          <p:nvPr/>
        </p:nvSpPr>
        <p:spPr>
          <a:xfrm>
            <a:off x="4700231" y="1891046"/>
            <a:ext cx="6990259" cy="3591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  <a:spcAft>
                <a:spcPts val="600"/>
              </a:spcAft>
            </a:pPr>
            <a:endParaRPr lang="hu-HU" sz="1200" b="1" dirty="0">
              <a:solidFill>
                <a:srgbClr val="0C50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hu-HU" sz="2400" b="1" dirty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online </a:t>
            </a:r>
            <a:r>
              <a:rPr lang="hu-HU" sz="2400" b="1" dirty="0" err="1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</a:t>
            </a:r>
            <a:r>
              <a:rPr lang="hu-HU" sz="2400" b="1" dirty="0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hu-HU" sz="2400" b="1" dirty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ceepus.info</a:t>
            </a:r>
            <a:r>
              <a:rPr lang="hu-HU" sz="2400" b="1" dirty="0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platform </a:t>
            </a:r>
            <a:br>
              <a:rPr lang="hu-HU" sz="2400" b="1" dirty="0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b="1" dirty="0" err="1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Mobility</a:t>
            </a:r>
            <a:r>
              <a:rPr lang="hu-HU" b="1" dirty="0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b="1" dirty="0" err="1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within</a:t>
            </a:r>
            <a:r>
              <a:rPr lang="hu-HU" b="1" dirty="0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hu-HU" b="1" dirty="0" err="1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network</a:t>
            </a:r>
            <a:r>
              <a:rPr lang="hu-HU" b="1" dirty="0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hu-HU" dirty="0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</a:t>
            </a:r>
            <a:r>
              <a:rPr lang="hu-HU" dirty="0" err="1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documents</a:t>
            </a:r>
            <a:r>
              <a:rPr lang="hu-HU" dirty="0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dirty="0" err="1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required</a:t>
            </a:r>
            <a:br>
              <a:rPr lang="hu-HU" dirty="0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b="1" dirty="0" err="1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Freemover</a:t>
            </a:r>
            <a:r>
              <a:rPr lang="hu-HU" b="1" dirty="0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b="1" dirty="0" err="1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mobility</a:t>
            </a:r>
            <a:r>
              <a:rPr lang="hu-HU" b="1" dirty="0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hu-HU" i="1" dirty="0" err="1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Teacher’s</a:t>
            </a:r>
            <a:r>
              <a:rPr lang="hu-HU" i="1" dirty="0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i="1" dirty="0" err="1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Letter</a:t>
            </a:r>
            <a:endParaRPr lang="hu-HU" dirty="0">
              <a:solidFill>
                <a:srgbClr val="0C50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hu-HU" sz="2400" b="1" dirty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hu-HU" sz="2400" b="1" dirty="0" err="1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working</a:t>
            </a:r>
            <a:r>
              <a:rPr lang="hu-HU" sz="2400" b="1" dirty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b="1" dirty="0" err="1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days</a:t>
            </a:r>
            <a:r>
              <a:rPr lang="hu-HU" sz="2400" b="1" dirty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b="1" dirty="0" err="1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hu-HU" sz="2400" b="1" dirty="0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b="1" dirty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min. 6 </a:t>
            </a:r>
            <a:r>
              <a:rPr lang="hu-HU" sz="2400" b="1" dirty="0" err="1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teaching</a:t>
            </a:r>
            <a:r>
              <a:rPr lang="hu-HU" sz="2400" b="1" dirty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hu-HU" sz="2400" b="1" dirty="0" err="1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supervising</a:t>
            </a:r>
            <a:r>
              <a:rPr lang="hu-HU" sz="2400" b="1" dirty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b="1" dirty="0" err="1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hours</a:t>
            </a:r>
            <a:br>
              <a:rPr lang="hu-HU" sz="2400" b="1" dirty="0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dirty="0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(= 1 </a:t>
            </a:r>
            <a:r>
              <a:rPr lang="hu-HU" dirty="0" err="1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scholarship</a:t>
            </a:r>
            <a:r>
              <a:rPr lang="hu-HU" dirty="0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dirty="0" err="1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month</a:t>
            </a:r>
            <a:r>
              <a:rPr lang="hu-HU" dirty="0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hu-HU" dirty="0" err="1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hu-HU" dirty="0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b="1" dirty="0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ceepus.info</a:t>
            </a:r>
            <a:r>
              <a:rPr lang="hu-HU" dirty="0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dirty="0" err="1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</a:t>
            </a:r>
            <a:r>
              <a:rPr lang="hu-HU" dirty="0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dirty="0" err="1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  <a:r>
              <a:rPr lang="hu-HU" dirty="0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spcAft>
                <a:spcPts val="600"/>
              </a:spcAft>
            </a:pPr>
            <a:r>
              <a:rPr lang="en-US" sz="2400" b="1" dirty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 </a:t>
            </a:r>
            <a:r>
              <a:rPr lang="en-US" sz="2400" b="1" dirty="0" err="1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</a:t>
            </a:r>
            <a:r>
              <a:rPr lang="hu-HU" sz="2400" b="1" dirty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</a:t>
            </a:r>
            <a:r>
              <a:rPr lang="hu-HU" sz="2400" b="1" dirty="0" err="1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en-US" sz="2400" b="1" dirty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conference visit</a:t>
            </a:r>
            <a:r>
              <a:rPr lang="hu-HU" sz="2400" b="1" dirty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b="1" dirty="0" err="1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lang="hu-HU" sz="2400" b="1" dirty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b="1" dirty="0" err="1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supplement</a:t>
            </a:r>
            <a:r>
              <a:rPr lang="hu-HU" sz="2400" b="1" dirty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teacher mobility </a:t>
            </a:r>
            <a:r>
              <a:rPr lang="hu-HU" sz="2400" b="1" dirty="0" err="1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</a:t>
            </a:r>
            <a:r>
              <a:rPr lang="hu-HU" sz="2400" b="1" dirty="0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cannot be the only aim of </a:t>
            </a:r>
            <a:r>
              <a:rPr lang="hu-HU" sz="2400" b="1" dirty="0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it!</a:t>
            </a:r>
          </a:p>
        </p:txBody>
      </p:sp>
      <p:cxnSp>
        <p:nvCxnSpPr>
          <p:cNvPr id="44" name="Egyenes összekötő 43"/>
          <p:cNvCxnSpPr/>
          <p:nvPr/>
        </p:nvCxnSpPr>
        <p:spPr>
          <a:xfrm>
            <a:off x="4700231" y="1545996"/>
            <a:ext cx="5857325" cy="0"/>
          </a:xfrm>
          <a:prstGeom prst="line">
            <a:avLst/>
          </a:prstGeom>
          <a:ln cmpd="sng">
            <a:solidFill>
              <a:srgbClr val="02ACD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Kép 3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11308" y="116419"/>
            <a:ext cx="2094224" cy="2325608"/>
          </a:xfrm>
          <a:prstGeom prst="rect">
            <a:avLst/>
          </a:prstGeom>
        </p:spPr>
      </p:pic>
      <p:sp>
        <p:nvSpPr>
          <p:cNvPr id="15" name="Háromszög 14"/>
          <p:cNvSpPr/>
          <p:nvPr/>
        </p:nvSpPr>
        <p:spPr>
          <a:xfrm rot="5400000">
            <a:off x="4195683" y="2282608"/>
            <a:ext cx="492163" cy="318837"/>
          </a:xfrm>
          <a:prstGeom prst="triangle">
            <a:avLst/>
          </a:prstGeom>
          <a:solidFill>
            <a:srgbClr val="0C50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Háromszög 15"/>
          <p:cNvSpPr/>
          <p:nvPr/>
        </p:nvSpPr>
        <p:spPr>
          <a:xfrm rot="5400000">
            <a:off x="4195683" y="3269581"/>
            <a:ext cx="492163" cy="318837"/>
          </a:xfrm>
          <a:prstGeom prst="triangle">
            <a:avLst/>
          </a:prstGeom>
          <a:solidFill>
            <a:srgbClr val="028A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7" name="Háromszög 16"/>
          <p:cNvSpPr/>
          <p:nvPr/>
        </p:nvSpPr>
        <p:spPr>
          <a:xfrm rot="5400000">
            <a:off x="4195682" y="4354032"/>
            <a:ext cx="492163" cy="318837"/>
          </a:xfrm>
          <a:prstGeom prst="triangle">
            <a:avLst/>
          </a:prstGeom>
          <a:solidFill>
            <a:srgbClr val="0C50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9" name="Kép 1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1" t="201" r="29295" b="-1"/>
          <a:stretch/>
        </p:blipFill>
        <p:spPr>
          <a:xfrm>
            <a:off x="514441" y="1792224"/>
            <a:ext cx="3700944" cy="4539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1060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llipszis 15"/>
          <p:cNvSpPr/>
          <p:nvPr/>
        </p:nvSpPr>
        <p:spPr>
          <a:xfrm>
            <a:off x="4716599" y="3544874"/>
            <a:ext cx="2313159" cy="2313158"/>
          </a:xfrm>
          <a:prstGeom prst="ellipse">
            <a:avLst/>
          </a:prstGeom>
          <a:solidFill>
            <a:srgbClr val="DEE4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Ellipszis 14"/>
          <p:cNvSpPr/>
          <p:nvPr/>
        </p:nvSpPr>
        <p:spPr>
          <a:xfrm>
            <a:off x="500650" y="3544874"/>
            <a:ext cx="2313159" cy="2313158"/>
          </a:xfrm>
          <a:prstGeom prst="ellipse">
            <a:avLst/>
          </a:prstGeom>
          <a:solidFill>
            <a:srgbClr val="FDF8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Ellipszis 13"/>
          <p:cNvSpPr/>
          <p:nvPr/>
        </p:nvSpPr>
        <p:spPr>
          <a:xfrm>
            <a:off x="2600929" y="1723170"/>
            <a:ext cx="2313159" cy="2313158"/>
          </a:xfrm>
          <a:prstGeom prst="ellipse">
            <a:avLst/>
          </a:prstGeom>
          <a:solidFill>
            <a:srgbClr val="FEF3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36" name="Kép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5952" y="1410011"/>
            <a:ext cx="4082642" cy="4047748"/>
          </a:xfrm>
          <a:prstGeom prst="rect">
            <a:avLst/>
          </a:prstGeom>
        </p:spPr>
      </p:pic>
      <p:sp>
        <p:nvSpPr>
          <p:cNvPr id="42" name="Téglalap 41"/>
          <p:cNvSpPr/>
          <p:nvPr/>
        </p:nvSpPr>
        <p:spPr>
          <a:xfrm>
            <a:off x="7548566" y="0"/>
            <a:ext cx="4643434" cy="6858000"/>
          </a:xfrm>
          <a:prstGeom prst="rect">
            <a:avLst/>
          </a:prstGeom>
          <a:solidFill>
            <a:srgbClr val="DEF5FA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95C120"/>
              </a:solidFill>
            </a:endParaRPr>
          </a:p>
        </p:txBody>
      </p:sp>
      <p:sp>
        <p:nvSpPr>
          <p:cNvPr id="35" name="Téglalap 3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00" cmpd="sng">
            <a:solidFill>
              <a:srgbClr val="E63B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5" name="Háromszög 44"/>
          <p:cNvSpPr/>
          <p:nvPr/>
        </p:nvSpPr>
        <p:spPr>
          <a:xfrm rot="5400000">
            <a:off x="-111335" y="810371"/>
            <a:ext cx="996485" cy="645551"/>
          </a:xfrm>
          <a:prstGeom prst="triangle">
            <a:avLst/>
          </a:prstGeom>
          <a:solidFill>
            <a:srgbClr val="E63B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7" name="Ellipszis 56"/>
          <p:cNvSpPr/>
          <p:nvPr/>
        </p:nvSpPr>
        <p:spPr>
          <a:xfrm>
            <a:off x="2762100" y="1884341"/>
            <a:ext cx="1990818" cy="1990817"/>
          </a:xfrm>
          <a:prstGeom prst="ellipse">
            <a:avLst/>
          </a:prstGeom>
          <a:solidFill>
            <a:srgbClr val="FBDC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1" name="Ellipszis 50"/>
          <p:cNvSpPr/>
          <p:nvPr/>
        </p:nvSpPr>
        <p:spPr>
          <a:xfrm>
            <a:off x="640764" y="3672795"/>
            <a:ext cx="2041312" cy="2041312"/>
          </a:xfrm>
          <a:prstGeom prst="ellipse">
            <a:avLst/>
          </a:prstGeom>
          <a:solidFill>
            <a:srgbClr val="FADC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2451" y="1998251"/>
            <a:ext cx="1570116" cy="1589198"/>
          </a:xfrm>
          <a:prstGeom prst="rect">
            <a:avLst/>
          </a:prstGeom>
        </p:spPr>
      </p:pic>
      <p:sp>
        <p:nvSpPr>
          <p:cNvPr id="34" name="Cím 1"/>
          <p:cNvSpPr txBox="1">
            <a:spLocks/>
          </p:cNvSpPr>
          <p:nvPr/>
        </p:nvSpPr>
        <p:spPr>
          <a:xfrm>
            <a:off x="891390" y="45392"/>
            <a:ext cx="5911192" cy="21755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2800" spc="80" dirty="0" err="1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hu-HU" sz="2800" spc="80" dirty="0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a</a:t>
            </a:r>
          </a:p>
          <a:p>
            <a:r>
              <a:rPr lang="hu-HU" b="1" dirty="0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CEEPUS NETWORK?</a:t>
            </a:r>
          </a:p>
        </p:txBody>
      </p:sp>
      <p:sp>
        <p:nvSpPr>
          <p:cNvPr id="38" name="Ellipszis 37"/>
          <p:cNvSpPr/>
          <p:nvPr/>
        </p:nvSpPr>
        <p:spPr>
          <a:xfrm>
            <a:off x="4877770" y="3672795"/>
            <a:ext cx="2041312" cy="2041312"/>
          </a:xfrm>
          <a:prstGeom prst="ellipse">
            <a:avLst/>
          </a:prstGeom>
          <a:solidFill>
            <a:srgbClr val="BDCA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39" name="Kép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62" y="4000033"/>
            <a:ext cx="1570116" cy="1589198"/>
          </a:xfrm>
          <a:prstGeom prst="rect">
            <a:avLst/>
          </a:prstGeom>
        </p:spPr>
      </p:pic>
      <p:pic>
        <p:nvPicPr>
          <p:cNvPr id="40" name="Kép 3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8121" y="3868561"/>
            <a:ext cx="1570116" cy="1589198"/>
          </a:xfrm>
          <a:prstGeom prst="rect">
            <a:avLst/>
          </a:prstGeom>
        </p:spPr>
      </p:pic>
      <p:pic>
        <p:nvPicPr>
          <p:cNvPr id="41" name="Kép 4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785" y="3600352"/>
            <a:ext cx="1998251" cy="1900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50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ím 1"/>
          <p:cNvSpPr txBox="1">
            <a:spLocks/>
          </p:cNvSpPr>
          <p:nvPr/>
        </p:nvSpPr>
        <p:spPr>
          <a:xfrm>
            <a:off x="891389" y="45392"/>
            <a:ext cx="5971223" cy="21755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2800" spc="80" dirty="0" err="1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hu-HU" sz="2800" spc="80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a</a:t>
            </a:r>
          </a:p>
          <a:p>
            <a:r>
              <a:rPr lang="hu-HU" b="1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CEEPUS NETWORK?</a:t>
            </a:r>
          </a:p>
        </p:txBody>
      </p:sp>
      <p:cxnSp>
        <p:nvCxnSpPr>
          <p:cNvPr id="15" name="Egyenes összekötő 14"/>
          <p:cNvCxnSpPr/>
          <p:nvPr/>
        </p:nvCxnSpPr>
        <p:spPr>
          <a:xfrm>
            <a:off x="6355080" y="1542031"/>
            <a:ext cx="4202476" cy="0"/>
          </a:xfrm>
          <a:prstGeom prst="line">
            <a:avLst/>
          </a:prstGeom>
          <a:ln w="82550" cap="rnd" cmpd="sng">
            <a:solidFill>
              <a:srgbClr val="DEF0F6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églalap 40"/>
          <p:cNvSpPr/>
          <p:nvPr/>
        </p:nvSpPr>
        <p:spPr>
          <a:xfrm>
            <a:off x="4267200" y="1800520"/>
            <a:ext cx="7361382" cy="4535626"/>
          </a:xfrm>
          <a:prstGeom prst="rect">
            <a:avLst/>
          </a:prstGeom>
          <a:solidFill>
            <a:srgbClr val="DEF5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95C120"/>
              </a:solidFill>
            </a:endParaRPr>
          </a:p>
        </p:txBody>
      </p:sp>
      <p:sp>
        <p:nvSpPr>
          <p:cNvPr id="23" name="Téglalap 2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3" name="Háromszög 32"/>
          <p:cNvSpPr/>
          <p:nvPr/>
        </p:nvSpPr>
        <p:spPr>
          <a:xfrm rot="5400000">
            <a:off x="-111335" y="810371"/>
            <a:ext cx="996485" cy="645551"/>
          </a:xfrm>
          <a:prstGeom prst="triangle">
            <a:avLst/>
          </a:prstGeom>
          <a:solidFill>
            <a:srgbClr val="E63B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5" name="Téglalap 3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00" cmpd="sng">
            <a:solidFill>
              <a:srgbClr val="E63B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2" name="Háromszög 41"/>
          <p:cNvSpPr/>
          <p:nvPr/>
        </p:nvSpPr>
        <p:spPr>
          <a:xfrm rot="5400000">
            <a:off x="4195683" y="1939214"/>
            <a:ext cx="492163" cy="318837"/>
          </a:xfrm>
          <a:prstGeom prst="triangle">
            <a:avLst/>
          </a:prstGeom>
          <a:solidFill>
            <a:srgbClr val="0C50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44" name="Egyenes összekötő 43"/>
          <p:cNvCxnSpPr/>
          <p:nvPr/>
        </p:nvCxnSpPr>
        <p:spPr>
          <a:xfrm>
            <a:off x="6428232" y="1545996"/>
            <a:ext cx="4129324" cy="0"/>
          </a:xfrm>
          <a:prstGeom prst="line">
            <a:avLst/>
          </a:prstGeom>
          <a:ln cmpd="sng">
            <a:solidFill>
              <a:srgbClr val="02ACD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Kép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0130" y="185165"/>
            <a:ext cx="1613374" cy="1632981"/>
          </a:xfrm>
          <a:prstGeom prst="rect">
            <a:avLst/>
          </a:prstGeom>
        </p:spPr>
      </p:pic>
      <p:sp>
        <p:nvSpPr>
          <p:cNvPr id="18" name="Szövegdoboz 17"/>
          <p:cNvSpPr txBox="1"/>
          <p:nvPr/>
        </p:nvSpPr>
        <p:spPr>
          <a:xfrm>
            <a:off x="4700231" y="1891046"/>
            <a:ext cx="6990259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hu-HU" sz="2400" b="1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min. 3 </a:t>
            </a:r>
            <a:r>
              <a:rPr lang="hu-HU" sz="2400" b="1" dirty="0" err="1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higher</a:t>
            </a:r>
            <a:r>
              <a:rPr lang="hu-HU" sz="2400" b="1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b="1" dirty="0" err="1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</a:t>
            </a:r>
            <a:r>
              <a:rPr lang="hu-HU" sz="2400" b="1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b="1" dirty="0" err="1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institutions</a:t>
            </a:r>
            <a:r>
              <a:rPr lang="hu-HU" sz="2400" b="1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b="1" dirty="0" err="1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hu-HU" sz="2400" b="1" dirty="0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hu-HU" sz="2400" b="1" dirty="0" err="1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countries</a:t>
            </a:r>
            <a:endParaRPr lang="hu-HU" sz="2400" b="1" dirty="0">
              <a:solidFill>
                <a:srgbClr val="0C50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hu-HU" sz="2400" b="1" dirty="0" err="1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long-term</a:t>
            </a:r>
            <a:r>
              <a:rPr lang="hu-HU" sz="2400" b="1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b="1" dirty="0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international, </a:t>
            </a:r>
            <a:r>
              <a:rPr lang="hu-HU" sz="2400" b="1" dirty="0" err="1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thematic</a:t>
            </a:r>
            <a:r>
              <a:rPr lang="hu-HU" sz="2400" b="1" dirty="0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b="1" dirty="0" err="1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cooperation</a:t>
            </a:r>
            <a:endParaRPr lang="hu-HU" sz="2400" b="1" dirty="0">
              <a:solidFill>
                <a:srgbClr val="0C50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sz="2400" b="1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smaller units </a:t>
            </a:r>
            <a:r>
              <a:rPr lang="hu-HU" sz="2400" b="1" dirty="0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b="1" dirty="0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e.g. faculties or departments</a:t>
            </a:r>
            <a:r>
              <a:rPr lang="hu-HU" sz="2400" b="1" dirty="0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hu-HU" sz="2400" b="1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hu-HU" sz="2400" b="1" dirty="0" err="1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hu-HU" sz="2400" b="1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partner </a:t>
            </a:r>
            <a:r>
              <a:rPr lang="hu-HU" sz="2400" b="1" dirty="0" err="1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institutions</a:t>
            </a:r>
            <a:endParaRPr lang="hu-HU" sz="2000" b="1" dirty="0">
              <a:solidFill>
                <a:srgbClr val="028AA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hu-HU" sz="2400" b="1" dirty="0" err="1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</a:t>
            </a:r>
            <a:r>
              <a:rPr lang="hu-HU" sz="2400" b="1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hu-HU" sz="2400" b="1" dirty="0" err="1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teacher</a:t>
            </a:r>
            <a:r>
              <a:rPr lang="hu-HU" sz="2400" b="1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b="1" dirty="0" err="1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mobilities</a:t>
            </a:r>
            <a:r>
              <a:rPr lang="hu-HU" sz="2400" b="1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b="1" dirty="0" err="1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lang="hu-HU" sz="2400" b="1" dirty="0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 </a:t>
            </a:r>
            <a:r>
              <a:rPr lang="hu-HU" sz="2400" b="1" dirty="0" err="1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implemented</a:t>
            </a:r>
            <a:r>
              <a:rPr lang="hu-HU" sz="2400" b="1" dirty="0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b="1" dirty="0" err="1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between</a:t>
            </a:r>
            <a:r>
              <a:rPr lang="hu-HU" sz="2400" b="1" dirty="0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b="1" dirty="0" err="1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partners</a:t>
            </a:r>
            <a:r>
              <a:rPr lang="hu-HU" sz="2400" b="1" dirty="0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a </a:t>
            </a:r>
            <a:r>
              <a:rPr lang="hu-HU" sz="2400" b="1" dirty="0" err="1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network</a:t>
            </a:r>
            <a:endParaRPr lang="hu-HU" sz="2400" b="1" dirty="0">
              <a:solidFill>
                <a:srgbClr val="0C50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hu-HU" sz="2400" b="1" dirty="0" err="1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thematic</a:t>
            </a:r>
            <a:r>
              <a:rPr lang="hu-HU" sz="2400" b="1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b="1" dirty="0" err="1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cooperation</a:t>
            </a:r>
            <a:r>
              <a:rPr lang="hu-HU" sz="2400" b="1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800100" lvl="1" indent="-342900">
              <a:lnSpc>
                <a:spcPts val="2400"/>
              </a:lnSpc>
              <a:buFont typeface="Wingdings" panose="05000000000000000000" pitchFamily="2" charset="2"/>
              <a:buChar char="§"/>
            </a:pPr>
            <a:r>
              <a:rPr lang="hu-HU" sz="2000" b="1" dirty="0" err="1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disciplinary</a:t>
            </a:r>
            <a:endParaRPr lang="hu-HU" sz="2000" b="1" dirty="0">
              <a:solidFill>
                <a:srgbClr val="0C50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lnSpc>
                <a:spcPts val="2400"/>
              </a:lnSpc>
              <a:buFont typeface="Wingdings" panose="05000000000000000000" pitchFamily="2" charset="2"/>
              <a:buChar char="§"/>
            </a:pPr>
            <a:r>
              <a:rPr lang="hu-HU" sz="2000" b="1" dirty="0" err="1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multidisciplinary</a:t>
            </a:r>
            <a:endParaRPr lang="hu-HU" sz="2000" b="1" dirty="0">
              <a:solidFill>
                <a:srgbClr val="0C50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endParaRPr lang="hu-HU" sz="2400" b="1" dirty="0">
              <a:solidFill>
                <a:srgbClr val="028AA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Háromszög 18"/>
          <p:cNvSpPr/>
          <p:nvPr/>
        </p:nvSpPr>
        <p:spPr>
          <a:xfrm rot="5400000">
            <a:off x="4215127" y="2841088"/>
            <a:ext cx="492163" cy="305874"/>
          </a:xfrm>
          <a:prstGeom prst="triangle">
            <a:avLst/>
          </a:prstGeom>
          <a:solidFill>
            <a:srgbClr val="028A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0" name="Háromszög 19"/>
          <p:cNvSpPr/>
          <p:nvPr/>
        </p:nvSpPr>
        <p:spPr>
          <a:xfrm rot="5400000">
            <a:off x="4195683" y="3384022"/>
            <a:ext cx="492163" cy="318837"/>
          </a:xfrm>
          <a:prstGeom prst="triangle">
            <a:avLst/>
          </a:prstGeom>
          <a:solidFill>
            <a:srgbClr val="0C50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1" name="Háromszög 20"/>
          <p:cNvSpPr/>
          <p:nvPr/>
        </p:nvSpPr>
        <p:spPr>
          <a:xfrm rot="5400000">
            <a:off x="4208646" y="4279414"/>
            <a:ext cx="492163" cy="318837"/>
          </a:xfrm>
          <a:prstGeom prst="triangle">
            <a:avLst/>
          </a:prstGeom>
          <a:solidFill>
            <a:srgbClr val="028A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2" name="Háromszög 21"/>
          <p:cNvSpPr/>
          <p:nvPr/>
        </p:nvSpPr>
        <p:spPr>
          <a:xfrm rot="5400000">
            <a:off x="4195683" y="5105029"/>
            <a:ext cx="492163" cy="318837"/>
          </a:xfrm>
          <a:prstGeom prst="triangle">
            <a:avLst/>
          </a:prstGeom>
          <a:solidFill>
            <a:srgbClr val="0C50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24" name="Kép 2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20" t="33379" r="19075" b="3452"/>
          <a:stretch/>
        </p:blipFill>
        <p:spPr>
          <a:xfrm>
            <a:off x="510189" y="1801368"/>
            <a:ext cx="3705195" cy="4517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603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Egyenes összekötő 14"/>
          <p:cNvCxnSpPr/>
          <p:nvPr/>
        </p:nvCxnSpPr>
        <p:spPr>
          <a:xfrm>
            <a:off x="4436596" y="1542031"/>
            <a:ext cx="6120960" cy="0"/>
          </a:xfrm>
          <a:prstGeom prst="line">
            <a:avLst/>
          </a:prstGeom>
          <a:ln w="82550" cap="rnd" cmpd="sng">
            <a:solidFill>
              <a:srgbClr val="DEF0F6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Kép 1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356" t="12175" r="6602"/>
          <a:stretch/>
        </p:blipFill>
        <p:spPr>
          <a:xfrm>
            <a:off x="517233" y="1800520"/>
            <a:ext cx="3703783" cy="4531205"/>
          </a:xfrm>
          <a:prstGeom prst="rect">
            <a:avLst/>
          </a:prstGeom>
        </p:spPr>
      </p:pic>
      <p:sp>
        <p:nvSpPr>
          <p:cNvPr id="41" name="Téglalap 40"/>
          <p:cNvSpPr/>
          <p:nvPr/>
        </p:nvSpPr>
        <p:spPr>
          <a:xfrm>
            <a:off x="4267200" y="1800520"/>
            <a:ext cx="7361382" cy="4535626"/>
          </a:xfrm>
          <a:prstGeom prst="rect">
            <a:avLst/>
          </a:prstGeom>
          <a:solidFill>
            <a:srgbClr val="DEF5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95C120"/>
              </a:solidFill>
            </a:endParaRPr>
          </a:p>
        </p:txBody>
      </p:sp>
      <p:sp>
        <p:nvSpPr>
          <p:cNvPr id="23" name="Téglalap 2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9" name="Cím 1"/>
          <p:cNvSpPr txBox="1">
            <a:spLocks/>
          </p:cNvSpPr>
          <p:nvPr/>
        </p:nvSpPr>
        <p:spPr>
          <a:xfrm>
            <a:off x="891390" y="45392"/>
            <a:ext cx="5301591" cy="21755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2800" spc="80" dirty="0" err="1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Conditions</a:t>
            </a:r>
            <a:r>
              <a:rPr lang="hu-HU" sz="2800" spc="80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hu-HU" sz="2800" spc="80" dirty="0" err="1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Cooperation</a:t>
            </a:r>
            <a:r>
              <a:rPr lang="hu-HU" sz="2800" spc="80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a</a:t>
            </a:r>
          </a:p>
          <a:p>
            <a:r>
              <a:rPr lang="hu-HU" b="1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NETWORK</a:t>
            </a:r>
          </a:p>
        </p:txBody>
      </p:sp>
      <p:sp>
        <p:nvSpPr>
          <p:cNvPr id="33" name="Háromszög 32"/>
          <p:cNvSpPr/>
          <p:nvPr/>
        </p:nvSpPr>
        <p:spPr>
          <a:xfrm rot="5400000">
            <a:off x="-111335" y="810371"/>
            <a:ext cx="996485" cy="645551"/>
          </a:xfrm>
          <a:prstGeom prst="triangle">
            <a:avLst/>
          </a:prstGeom>
          <a:solidFill>
            <a:srgbClr val="E63B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5" name="Téglalap 3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00" cmpd="sng">
            <a:solidFill>
              <a:srgbClr val="E63B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0" name="Szövegdoboz 39"/>
          <p:cNvSpPr txBox="1"/>
          <p:nvPr/>
        </p:nvSpPr>
        <p:spPr>
          <a:xfrm>
            <a:off x="4700231" y="1891046"/>
            <a:ext cx="6990259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hu-HU" sz="2400" b="1" dirty="0" err="1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exemption</a:t>
            </a:r>
            <a:r>
              <a:rPr lang="hu-HU" sz="2400" b="1" dirty="0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b="1" dirty="0" err="1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hu-HU" sz="2400" b="1" dirty="0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b="1" dirty="0" err="1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tuition</a:t>
            </a:r>
            <a:r>
              <a:rPr lang="hu-HU" sz="2400" b="1" dirty="0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b="1" dirty="0" err="1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fee</a:t>
            </a:r>
            <a:r>
              <a:rPr lang="hu-HU" sz="2400" b="1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b="1" dirty="0" err="1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hu-HU" sz="2400" b="1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b="1" dirty="0" err="1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hu-HU" sz="2400" b="1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b="1" dirty="0" err="1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host</a:t>
            </a:r>
            <a:r>
              <a:rPr lang="hu-HU" sz="2400" b="1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b="1" dirty="0" err="1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higher</a:t>
            </a:r>
            <a:r>
              <a:rPr lang="hu-HU" sz="2400" b="1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b="1" dirty="0" err="1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</a:t>
            </a:r>
            <a:r>
              <a:rPr lang="hu-HU" sz="2400" b="1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b="1" dirty="0" err="1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institution</a:t>
            </a:r>
            <a:endParaRPr lang="hu-HU" sz="2400" b="1" dirty="0">
              <a:solidFill>
                <a:srgbClr val="028AA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hu-HU" sz="2400" b="1" dirty="0" err="1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mutual</a:t>
            </a:r>
            <a:r>
              <a:rPr lang="hu-HU" sz="2400" b="1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b="1" dirty="0" err="1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recognition</a:t>
            </a:r>
            <a:r>
              <a:rPr lang="hu-HU" sz="2400" b="1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hu-HU" sz="2400" b="1" dirty="0" err="1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studies</a:t>
            </a:r>
            <a:r>
              <a:rPr lang="hu-HU" sz="2400" b="1" dirty="0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b="1" dirty="0" err="1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abroad</a:t>
            </a:r>
            <a:r>
              <a:rPr lang="hu-HU" sz="2400" b="1" dirty="0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000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hu-HU" sz="2000" dirty="0" err="1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hu-HU" sz="2000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000" dirty="0" err="1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compulsory</a:t>
            </a:r>
            <a:r>
              <a:rPr lang="hu-HU" sz="2000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000" dirty="0" err="1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</a:t>
            </a:r>
            <a:r>
              <a:rPr lang="hu-HU" sz="2000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000" dirty="0" err="1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recommended</a:t>
            </a:r>
            <a:r>
              <a:rPr lang="hu-HU" sz="2000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000" dirty="0" err="1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hu-HU" sz="2000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000" dirty="0" err="1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</a:t>
            </a:r>
            <a:r>
              <a:rPr lang="hu-HU" sz="2000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hu-HU" sz="2000" i="1" dirty="0" err="1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Learning</a:t>
            </a:r>
            <a:r>
              <a:rPr lang="hu-HU" sz="2000" i="1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000" i="1" dirty="0" err="1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Agreement</a:t>
            </a:r>
            <a:r>
              <a:rPr lang="hu-HU" sz="2000" i="1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br>
              <a:rPr lang="hu-HU" sz="2000" i="1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000" i="1" dirty="0" err="1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Transcript</a:t>
            </a:r>
            <a:r>
              <a:rPr lang="hu-HU" sz="2000" i="1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Records</a:t>
            </a:r>
            <a:r>
              <a:rPr lang="hu-HU" sz="2000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pPr>
              <a:spcAft>
                <a:spcPts val="1200"/>
              </a:spcAft>
            </a:pPr>
            <a:r>
              <a:rPr lang="hu-HU" sz="2400" b="1" dirty="0" err="1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</a:t>
            </a:r>
            <a:r>
              <a:rPr lang="hu-HU" sz="2400" b="1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hu-HU" sz="2400" b="1" dirty="0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ECTS</a:t>
            </a:r>
            <a:r>
              <a:rPr lang="hu-HU" sz="2400" b="1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b="1" dirty="0" err="1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hu-HU" sz="2400" b="1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hu-HU" sz="2400" b="1" dirty="0" err="1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compatible</a:t>
            </a:r>
            <a:r>
              <a:rPr lang="hu-HU" sz="2400" b="1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credit </a:t>
            </a:r>
            <a:r>
              <a:rPr lang="hu-HU" sz="2400" b="1" dirty="0" err="1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  <a:r>
              <a:rPr lang="hu-HU" sz="2400" b="1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 </a:t>
            </a:r>
          </a:p>
          <a:p>
            <a:pPr>
              <a:spcAft>
                <a:spcPts val="1200"/>
              </a:spcAft>
            </a:pPr>
            <a:r>
              <a:rPr lang="hu-HU" sz="2400" b="1" dirty="0" err="1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courses</a:t>
            </a:r>
            <a:r>
              <a:rPr lang="hu-HU" sz="2400" b="1" dirty="0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hu-HU" sz="2400" b="1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English/</a:t>
            </a:r>
            <a:r>
              <a:rPr lang="hu-HU" sz="2400" b="1" dirty="0" err="1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German</a:t>
            </a:r>
            <a:r>
              <a:rPr lang="hu-HU" sz="2400" b="1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hu-HU" sz="2400" b="1" dirty="0" err="1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French</a:t>
            </a:r>
            <a:r>
              <a:rPr lang="hu-HU" sz="2400" b="1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b="1" dirty="0" err="1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hu-HU" sz="2400" b="1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b="1" dirty="0" err="1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incoming</a:t>
            </a:r>
            <a:r>
              <a:rPr lang="hu-HU" sz="2400" b="1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b="1" dirty="0" err="1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students</a:t>
            </a:r>
            <a:endParaRPr lang="hu-HU" sz="2400" b="1" dirty="0">
              <a:solidFill>
                <a:srgbClr val="028AA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Háromszög 41"/>
          <p:cNvSpPr/>
          <p:nvPr/>
        </p:nvSpPr>
        <p:spPr>
          <a:xfrm rot="5400000">
            <a:off x="4179316" y="1958715"/>
            <a:ext cx="550980" cy="356940"/>
          </a:xfrm>
          <a:prstGeom prst="triangle">
            <a:avLst/>
          </a:prstGeom>
          <a:solidFill>
            <a:srgbClr val="0C50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3" name="Háromszög 42"/>
          <p:cNvSpPr/>
          <p:nvPr/>
        </p:nvSpPr>
        <p:spPr>
          <a:xfrm rot="5400000">
            <a:off x="4179316" y="2860201"/>
            <a:ext cx="550980" cy="356940"/>
          </a:xfrm>
          <a:prstGeom prst="triangle">
            <a:avLst/>
          </a:prstGeom>
          <a:solidFill>
            <a:srgbClr val="028A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6" name="Kép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0130" y="185165"/>
            <a:ext cx="1613374" cy="1632981"/>
          </a:xfrm>
          <a:prstGeom prst="rect">
            <a:avLst/>
          </a:prstGeom>
        </p:spPr>
      </p:pic>
      <p:cxnSp>
        <p:nvCxnSpPr>
          <p:cNvPr id="18" name="Egyenes összekötő 17"/>
          <p:cNvCxnSpPr/>
          <p:nvPr/>
        </p:nvCxnSpPr>
        <p:spPr>
          <a:xfrm>
            <a:off x="4436596" y="1545996"/>
            <a:ext cx="6120960" cy="0"/>
          </a:xfrm>
          <a:prstGeom prst="line">
            <a:avLst/>
          </a:prstGeom>
          <a:ln cmpd="sng">
            <a:solidFill>
              <a:srgbClr val="02ACD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Háromszög 18"/>
          <p:cNvSpPr/>
          <p:nvPr/>
        </p:nvSpPr>
        <p:spPr>
          <a:xfrm rot="5400000">
            <a:off x="4179316" y="3953459"/>
            <a:ext cx="550980" cy="356940"/>
          </a:xfrm>
          <a:prstGeom prst="triangle">
            <a:avLst/>
          </a:prstGeom>
          <a:solidFill>
            <a:srgbClr val="0C50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0" name="Háromszög 19"/>
          <p:cNvSpPr/>
          <p:nvPr/>
        </p:nvSpPr>
        <p:spPr>
          <a:xfrm rot="5400000">
            <a:off x="4170180" y="4504439"/>
            <a:ext cx="550980" cy="356940"/>
          </a:xfrm>
          <a:prstGeom prst="triangle">
            <a:avLst/>
          </a:prstGeom>
          <a:solidFill>
            <a:srgbClr val="028A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936898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3381</TotalTime>
  <Words>774</Words>
  <Application>Microsoft Office PowerPoint</Application>
  <PresentationFormat>Szélesvásznú</PresentationFormat>
  <Paragraphs>125</Paragraphs>
  <Slides>12</Slides>
  <Notes>4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Wingdings</vt:lpstr>
      <vt:lpstr>Office-téma</vt:lpstr>
      <vt:lpstr>CEEPUS CENTRAL EUROPEAN EXCHANGE PROGRAM FOR UNIVERSITY STUDIES  Scholarship for students and teachers  in Central Europe or in the Western Balkans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CAMPUS MUNDI</dc:title>
  <dc:creator>Tóth Bianka</dc:creator>
  <cp:lastModifiedBy>Kamocsa Gábor</cp:lastModifiedBy>
  <cp:revision>484</cp:revision>
  <dcterms:created xsi:type="dcterms:W3CDTF">2019-08-08T08:36:38Z</dcterms:created>
  <dcterms:modified xsi:type="dcterms:W3CDTF">2022-04-13T12:24:23Z</dcterms:modified>
</cp:coreProperties>
</file>