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73" r:id="rId5"/>
    <p:sldId id="274" r:id="rId6"/>
    <p:sldId id="275" r:id="rId7"/>
    <p:sldId id="276" r:id="rId8"/>
    <p:sldId id="269" r:id="rId9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8AAA"/>
    <a:srgbClr val="164194"/>
    <a:srgbClr val="0B5071"/>
    <a:srgbClr val="D93128"/>
    <a:srgbClr val="3F62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71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helye 1">
            <a:extLst>
              <a:ext uri="{FF2B5EF4-FFF2-40B4-BE49-F238E27FC236}">
                <a16:creationId xmlns:a16="http://schemas.microsoft.com/office/drawing/2014/main" id="{748C7416-CB19-5013-1C1F-5F99CD1BE0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56272" y="2881721"/>
            <a:ext cx="887658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028AAA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976777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D87D141-0205-D115-6A5F-FB65466634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47644" y="1492370"/>
            <a:ext cx="8876581" cy="2009952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400">
                <a:solidFill>
                  <a:srgbClr val="028AAA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51DDF89-E075-5388-39FA-FF6A99F95B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7644" y="3864636"/>
            <a:ext cx="8876581" cy="20099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rgbClr val="028AAA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/>
              <a:t>Kattintson ide az alcím mintájának szerkesztéséhez</a:t>
            </a:r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3DF2AF47-720C-193F-9151-D82FE7A308BD}"/>
              </a:ext>
            </a:extLst>
          </p:cNvPr>
          <p:cNvCxnSpPr/>
          <p:nvPr userDrawn="1"/>
        </p:nvCxnSpPr>
        <p:spPr>
          <a:xfrm>
            <a:off x="5440392" y="3648972"/>
            <a:ext cx="1311215" cy="0"/>
          </a:xfrm>
          <a:prstGeom prst="line">
            <a:avLst/>
          </a:prstGeom>
          <a:ln w="12700">
            <a:solidFill>
              <a:srgbClr val="D931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8730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:a16="http://schemas.microsoft.com/office/drawing/2014/main" id="{3D5AAFF1-1527-70F5-A734-67EE68B1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78964" y="2829465"/>
            <a:ext cx="8445261" cy="30364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028AA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8" name="Cím 1">
            <a:extLst>
              <a:ext uri="{FF2B5EF4-FFF2-40B4-BE49-F238E27FC236}">
                <a16:creationId xmlns:a16="http://schemas.microsoft.com/office/drawing/2014/main" id="{C5BF2F5A-2B47-29B7-6232-029AAB132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592" y="1483743"/>
            <a:ext cx="8445261" cy="1345721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rgbClr val="028AAA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BF38E2B5-2E73-3732-4662-906FF52EA8C6}"/>
              </a:ext>
            </a:extLst>
          </p:cNvPr>
          <p:cNvCxnSpPr/>
          <p:nvPr userDrawn="1"/>
        </p:nvCxnSpPr>
        <p:spPr>
          <a:xfrm>
            <a:off x="2208362" y="2605177"/>
            <a:ext cx="1311215" cy="0"/>
          </a:xfrm>
          <a:prstGeom prst="line">
            <a:avLst/>
          </a:prstGeom>
          <a:ln w="12700">
            <a:solidFill>
              <a:srgbClr val="D931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8269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1D8BF8F-4DBA-E807-20C3-427C4D582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592" y="1483743"/>
            <a:ext cx="8445261" cy="1345721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rgbClr val="028AAA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6B8E0F3-5938-FE8D-43F6-8856A7686A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7592" y="2829465"/>
            <a:ext cx="8445261" cy="3019244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D93128"/>
              </a:buClr>
              <a:buFont typeface="Wingdings" panose="05000000000000000000" pitchFamily="2" charset="2"/>
              <a:buChar char="§"/>
              <a:defRPr sz="2200">
                <a:solidFill>
                  <a:srgbClr val="028AAA"/>
                </a:solidFill>
              </a:defRPr>
            </a:lvl1pPr>
            <a:lvl2pPr marL="685800" indent="-228600">
              <a:buClr>
                <a:srgbClr val="D93128"/>
              </a:buClr>
              <a:buFont typeface="Wingdings" panose="05000000000000000000" pitchFamily="2" charset="2"/>
              <a:buChar char="§"/>
              <a:defRPr sz="2200">
                <a:solidFill>
                  <a:srgbClr val="028AAA"/>
                </a:solidFill>
              </a:defRPr>
            </a:lvl2pPr>
            <a:lvl3pPr marL="1143000" indent="-228600">
              <a:buClr>
                <a:srgbClr val="D93128"/>
              </a:buClr>
              <a:buFont typeface="Wingdings" panose="05000000000000000000" pitchFamily="2" charset="2"/>
              <a:buChar char="§"/>
              <a:defRPr sz="2200">
                <a:solidFill>
                  <a:srgbClr val="028AAA"/>
                </a:solidFill>
              </a:defRPr>
            </a:lvl3pPr>
            <a:lvl4pPr marL="1600200" indent="-228600">
              <a:buClr>
                <a:srgbClr val="D93128"/>
              </a:buClr>
              <a:buFont typeface="Wingdings" panose="05000000000000000000" pitchFamily="2" charset="2"/>
              <a:buChar char="§"/>
              <a:defRPr sz="2200">
                <a:solidFill>
                  <a:srgbClr val="028AAA"/>
                </a:solidFill>
              </a:defRPr>
            </a:lvl4pPr>
            <a:lvl5pPr marL="2057400" indent="-228600">
              <a:buClr>
                <a:srgbClr val="D93128"/>
              </a:buClr>
              <a:buFont typeface="Wingdings" panose="05000000000000000000" pitchFamily="2" charset="2"/>
              <a:buChar char="§"/>
              <a:defRPr sz="2200">
                <a:solidFill>
                  <a:srgbClr val="028AAA"/>
                </a:solidFill>
              </a:defRPr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54ACDE31-A900-690E-ABCA-94376C331362}"/>
              </a:ext>
            </a:extLst>
          </p:cNvPr>
          <p:cNvCxnSpPr/>
          <p:nvPr userDrawn="1"/>
        </p:nvCxnSpPr>
        <p:spPr>
          <a:xfrm>
            <a:off x="2208362" y="2605177"/>
            <a:ext cx="1311215" cy="0"/>
          </a:xfrm>
          <a:prstGeom prst="line">
            <a:avLst/>
          </a:prstGeom>
          <a:ln w="12700">
            <a:solidFill>
              <a:srgbClr val="D931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2788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1">
            <a:extLst>
              <a:ext uri="{FF2B5EF4-FFF2-40B4-BE49-F238E27FC236}">
                <a16:creationId xmlns:a16="http://schemas.microsoft.com/office/drawing/2014/main" id="{5F1933FC-E294-BAF1-B7B8-6B998303A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592" y="1483743"/>
            <a:ext cx="8445261" cy="1345721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rgbClr val="028AAA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D7C68EF8-CABF-96DE-7CCE-4911B46B2E3C}"/>
              </a:ext>
            </a:extLst>
          </p:cNvPr>
          <p:cNvCxnSpPr/>
          <p:nvPr userDrawn="1"/>
        </p:nvCxnSpPr>
        <p:spPr>
          <a:xfrm>
            <a:off x="2208362" y="2605177"/>
            <a:ext cx="1311215" cy="0"/>
          </a:xfrm>
          <a:prstGeom prst="line">
            <a:avLst/>
          </a:prstGeom>
          <a:ln w="12700">
            <a:solidFill>
              <a:srgbClr val="D931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rtalom helye 2">
            <a:extLst>
              <a:ext uri="{FF2B5EF4-FFF2-40B4-BE49-F238E27FC236}">
                <a16:creationId xmlns:a16="http://schemas.microsoft.com/office/drawing/2014/main" id="{7DF89A12-234B-9F72-5BC6-1EDA23A5BFF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57668" y="2829464"/>
            <a:ext cx="4175185" cy="3019244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D93128"/>
              </a:buClr>
              <a:buFont typeface="Wingdings" panose="05000000000000000000" pitchFamily="2" charset="2"/>
              <a:buChar char="§"/>
              <a:defRPr sz="2200">
                <a:solidFill>
                  <a:srgbClr val="028AAA"/>
                </a:solidFill>
              </a:defRPr>
            </a:lvl1pPr>
            <a:lvl2pPr marL="685800" indent="-228600">
              <a:buClr>
                <a:srgbClr val="D93128"/>
              </a:buClr>
              <a:buFont typeface="Wingdings" panose="05000000000000000000" pitchFamily="2" charset="2"/>
              <a:buChar char="§"/>
              <a:defRPr sz="2200">
                <a:solidFill>
                  <a:srgbClr val="028AAA"/>
                </a:solidFill>
              </a:defRPr>
            </a:lvl2pPr>
            <a:lvl3pPr marL="1143000" indent="-228600">
              <a:buClr>
                <a:srgbClr val="D93128"/>
              </a:buClr>
              <a:buFont typeface="Wingdings" panose="05000000000000000000" pitchFamily="2" charset="2"/>
              <a:buChar char="§"/>
              <a:defRPr sz="2200">
                <a:solidFill>
                  <a:srgbClr val="028AAA"/>
                </a:solidFill>
              </a:defRPr>
            </a:lvl3pPr>
            <a:lvl4pPr marL="1600200" indent="-228600">
              <a:buClr>
                <a:srgbClr val="D93128"/>
              </a:buClr>
              <a:buFont typeface="Wingdings" panose="05000000000000000000" pitchFamily="2" charset="2"/>
              <a:buChar char="§"/>
              <a:defRPr sz="2200">
                <a:solidFill>
                  <a:srgbClr val="028AAA"/>
                </a:solidFill>
              </a:defRPr>
            </a:lvl4pPr>
            <a:lvl5pPr marL="2057400" indent="-228600">
              <a:buClr>
                <a:srgbClr val="D93128"/>
              </a:buClr>
              <a:buFont typeface="Wingdings" panose="05000000000000000000" pitchFamily="2" charset="2"/>
              <a:buChar char="§"/>
              <a:defRPr sz="2200">
                <a:solidFill>
                  <a:srgbClr val="028AAA"/>
                </a:solidFill>
              </a:defRPr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12" name="Tartalom helye 2">
            <a:extLst>
              <a:ext uri="{FF2B5EF4-FFF2-40B4-BE49-F238E27FC236}">
                <a16:creationId xmlns:a16="http://schemas.microsoft.com/office/drawing/2014/main" id="{C657A223-1AD9-38A1-B228-AC76D649B0A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2087592" y="2829464"/>
            <a:ext cx="4175185" cy="3019244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D93128"/>
              </a:buClr>
              <a:buFont typeface="Wingdings" panose="05000000000000000000" pitchFamily="2" charset="2"/>
              <a:buChar char="§"/>
              <a:defRPr sz="2200">
                <a:solidFill>
                  <a:srgbClr val="028AAA"/>
                </a:solidFill>
              </a:defRPr>
            </a:lvl1pPr>
            <a:lvl2pPr marL="685800" indent="-228600">
              <a:buClr>
                <a:srgbClr val="D93128"/>
              </a:buClr>
              <a:buFont typeface="Wingdings" panose="05000000000000000000" pitchFamily="2" charset="2"/>
              <a:buChar char="§"/>
              <a:defRPr sz="2200">
                <a:solidFill>
                  <a:srgbClr val="028AAA"/>
                </a:solidFill>
              </a:defRPr>
            </a:lvl2pPr>
            <a:lvl3pPr marL="1143000" indent="-228600">
              <a:buClr>
                <a:srgbClr val="D93128"/>
              </a:buClr>
              <a:buFont typeface="Wingdings" panose="05000000000000000000" pitchFamily="2" charset="2"/>
              <a:buChar char="§"/>
              <a:defRPr sz="2200">
                <a:solidFill>
                  <a:srgbClr val="028AAA"/>
                </a:solidFill>
              </a:defRPr>
            </a:lvl3pPr>
            <a:lvl4pPr marL="1600200" indent="-228600">
              <a:buClr>
                <a:srgbClr val="D93128"/>
              </a:buClr>
              <a:buFont typeface="Wingdings" panose="05000000000000000000" pitchFamily="2" charset="2"/>
              <a:buChar char="§"/>
              <a:defRPr sz="2200">
                <a:solidFill>
                  <a:srgbClr val="028AAA"/>
                </a:solidFill>
              </a:defRPr>
            </a:lvl4pPr>
            <a:lvl5pPr marL="2057400" indent="-228600">
              <a:buClr>
                <a:srgbClr val="D93128"/>
              </a:buClr>
              <a:buFont typeface="Wingdings" panose="05000000000000000000" pitchFamily="2" charset="2"/>
              <a:buChar char="§"/>
              <a:defRPr sz="2200">
                <a:solidFill>
                  <a:srgbClr val="028AAA"/>
                </a:solidFill>
              </a:defRPr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2554826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1">
            <a:extLst>
              <a:ext uri="{FF2B5EF4-FFF2-40B4-BE49-F238E27FC236}">
                <a16:creationId xmlns:a16="http://schemas.microsoft.com/office/drawing/2014/main" id="{5F1933FC-E294-BAF1-B7B8-6B998303A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592" y="1483743"/>
            <a:ext cx="8445261" cy="1345721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rgbClr val="028AAA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D7C68EF8-CABF-96DE-7CCE-4911B46B2E3C}"/>
              </a:ext>
            </a:extLst>
          </p:cNvPr>
          <p:cNvCxnSpPr/>
          <p:nvPr userDrawn="1"/>
        </p:nvCxnSpPr>
        <p:spPr>
          <a:xfrm>
            <a:off x="2208362" y="2605177"/>
            <a:ext cx="1311215" cy="0"/>
          </a:xfrm>
          <a:prstGeom prst="line">
            <a:avLst/>
          </a:prstGeom>
          <a:ln w="12700">
            <a:solidFill>
              <a:srgbClr val="D931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rtalom helye 2">
            <a:extLst>
              <a:ext uri="{FF2B5EF4-FFF2-40B4-BE49-F238E27FC236}">
                <a16:creationId xmlns:a16="http://schemas.microsoft.com/office/drawing/2014/main" id="{7DF89A12-234B-9F72-5BC6-1EDA23A5BFF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57668" y="2829464"/>
            <a:ext cx="4175185" cy="3019244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D93128"/>
              </a:buClr>
              <a:buFont typeface="Wingdings" panose="05000000000000000000" pitchFamily="2" charset="2"/>
              <a:buChar char="§"/>
              <a:defRPr sz="2200">
                <a:solidFill>
                  <a:srgbClr val="028AAA"/>
                </a:solidFill>
              </a:defRPr>
            </a:lvl1pPr>
            <a:lvl2pPr marL="685800" indent="-228600">
              <a:buClr>
                <a:srgbClr val="D93128"/>
              </a:buClr>
              <a:buFont typeface="Wingdings" panose="05000000000000000000" pitchFamily="2" charset="2"/>
              <a:buChar char="§"/>
              <a:defRPr sz="2200">
                <a:solidFill>
                  <a:srgbClr val="028AAA"/>
                </a:solidFill>
              </a:defRPr>
            </a:lvl2pPr>
            <a:lvl3pPr marL="1143000" indent="-228600">
              <a:buClr>
                <a:srgbClr val="D93128"/>
              </a:buClr>
              <a:buFont typeface="Wingdings" panose="05000000000000000000" pitchFamily="2" charset="2"/>
              <a:buChar char="§"/>
              <a:defRPr sz="2200">
                <a:solidFill>
                  <a:srgbClr val="028AAA"/>
                </a:solidFill>
              </a:defRPr>
            </a:lvl3pPr>
            <a:lvl4pPr marL="1600200" indent="-228600">
              <a:buClr>
                <a:srgbClr val="D93128"/>
              </a:buClr>
              <a:buFont typeface="Wingdings" panose="05000000000000000000" pitchFamily="2" charset="2"/>
              <a:buChar char="§"/>
              <a:defRPr sz="2200">
                <a:solidFill>
                  <a:srgbClr val="028AAA"/>
                </a:solidFill>
              </a:defRPr>
            </a:lvl4pPr>
            <a:lvl5pPr marL="2057400" indent="-228600">
              <a:buClr>
                <a:srgbClr val="D93128"/>
              </a:buClr>
              <a:buFont typeface="Wingdings" panose="05000000000000000000" pitchFamily="2" charset="2"/>
              <a:buChar char="§"/>
              <a:defRPr sz="2200">
                <a:solidFill>
                  <a:srgbClr val="028AAA"/>
                </a:solidFill>
              </a:defRPr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6" name="Szöveg helye 2">
            <a:extLst>
              <a:ext uri="{FF2B5EF4-FFF2-40B4-BE49-F238E27FC236}">
                <a16:creationId xmlns:a16="http://schemas.microsoft.com/office/drawing/2014/main" id="{2C326A54-6858-0F98-AC1F-E65779757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78964" y="2820839"/>
            <a:ext cx="4175185" cy="3036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rgbClr val="028AA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715129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1">
            <a:extLst>
              <a:ext uri="{FF2B5EF4-FFF2-40B4-BE49-F238E27FC236}">
                <a16:creationId xmlns:a16="http://schemas.microsoft.com/office/drawing/2014/main" id="{5F1933FC-E294-BAF1-B7B8-6B998303A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592" y="1483743"/>
            <a:ext cx="8445261" cy="1345721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rgbClr val="028AAA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D7C68EF8-CABF-96DE-7CCE-4911B46B2E3C}"/>
              </a:ext>
            </a:extLst>
          </p:cNvPr>
          <p:cNvCxnSpPr/>
          <p:nvPr userDrawn="1"/>
        </p:nvCxnSpPr>
        <p:spPr>
          <a:xfrm>
            <a:off x="2208362" y="2605177"/>
            <a:ext cx="1311215" cy="0"/>
          </a:xfrm>
          <a:prstGeom prst="line">
            <a:avLst/>
          </a:prstGeom>
          <a:ln w="12700">
            <a:solidFill>
              <a:srgbClr val="D931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zöveg helye 2">
            <a:extLst>
              <a:ext uri="{FF2B5EF4-FFF2-40B4-BE49-F238E27FC236}">
                <a16:creationId xmlns:a16="http://schemas.microsoft.com/office/drawing/2014/main" id="{2C326A54-6858-0F98-AC1F-E65779757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78964" y="2820839"/>
            <a:ext cx="4175185" cy="3036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rgbClr val="028AA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12" name="Kép helye 2">
            <a:extLst>
              <a:ext uri="{FF2B5EF4-FFF2-40B4-BE49-F238E27FC236}">
                <a16:creationId xmlns:a16="http://schemas.microsoft.com/office/drawing/2014/main" id="{D06176B2-2741-DCB8-BF57-F9733E3651D9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357668" y="2820839"/>
            <a:ext cx="4183813" cy="30402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rgbClr val="028AAA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25665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ép 5">
            <a:extLst>
              <a:ext uri="{FF2B5EF4-FFF2-40B4-BE49-F238E27FC236}">
                <a16:creationId xmlns:a16="http://schemas.microsoft.com/office/drawing/2014/main" id="{630EB133-D1B0-BEA0-4A49-30712177C9CE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079" y="5995124"/>
            <a:ext cx="543519" cy="516954"/>
          </a:xfrm>
          <a:prstGeom prst="rect">
            <a:avLst/>
          </a:prstGeom>
        </p:spPr>
      </p:pic>
      <p:pic>
        <p:nvPicPr>
          <p:cNvPr id="8" name="Kép 7">
            <a:extLst>
              <a:ext uri="{FF2B5EF4-FFF2-40B4-BE49-F238E27FC236}">
                <a16:creationId xmlns:a16="http://schemas.microsoft.com/office/drawing/2014/main" id="{C52E01E8-5A76-1FDF-04A0-22C8C609AB03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5487" y="5995358"/>
            <a:ext cx="860847" cy="516954"/>
          </a:xfrm>
          <a:prstGeom prst="rect">
            <a:avLst/>
          </a:prstGeom>
        </p:spPr>
      </p:pic>
      <p:pic>
        <p:nvPicPr>
          <p:cNvPr id="11" name="Kép 10" descr="A képen szöveg látható&#10;&#10;Automatikusan generált leírás">
            <a:extLst>
              <a:ext uri="{FF2B5EF4-FFF2-40B4-BE49-F238E27FC236}">
                <a16:creationId xmlns:a16="http://schemas.microsoft.com/office/drawing/2014/main" id="{39590C93-2F20-240B-D1DB-A8AA04E3B2F3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6970" y="6004056"/>
            <a:ext cx="859004" cy="526140"/>
          </a:xfrm>
          <a:prstGeom prst="rect">
            <a:avLst/>
          </a:prstGeom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953CB853-D0CA-FFFD-B82D-1B6D099FA3A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9529" y="5977078"/>
            <a:ext cx="934246" cy="535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796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0" r:id="rId4"/>
    <p:sldLayoutId id="2147483652" r:id="rId5"/>
    <p:sldLayoutId id="2147483658" r:id="rId6"/>
    <p:sldLayoutId id="2147483659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B507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eepus@tpf.h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>
            <a:extLst>
              <a:ext uri="{FF2B5EF4-FFF2-40B4-BE49-F238E27FC236}">
                <a16:creationId xmlns:a16="http://schemas.microsoft.com/office/drawing/2014/main" id="{80ECAAC8-A8A2-D4F8-9160-432427F407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Kiutazói kiegészítő támogatások</a:t>
            </a:r>
            <a:br>
              <a:rPr lang="hu-HU" dirty="0"/>
            </a:br>
            <a:r>
              <a:rPr lang="hu-HU" dirty="0"/>
              <a:t>a CEEPUS programban</a:t>
            </a:r>
          </a:p>
        </p:txBody>
      </p:sp>
      <p:sp>
        <p:nvSpPr>
          <p:cNvPr id="5" name="Alcím 4">
            <a:extLst>
              <a:ext uri="{FF2B5EF4-FFF2-40B4-BE49-F238E27FC236}">
                <a16:creationId xmlns:a16="http://schemas.microsoft.com/office/drawing/2014/main" id="{9A7C6734-F8D3-DA15-6453-09117D6E1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7644" y="4848224"/>
            <a:ext cx="8876581" cy="873959"/>
          </a:xfrm>
        </p:spPr>
        <p:txBody>
          <a:bodyPr/>
          <a:lstStyle/>
          <a:p>
            <a:r>
              <a:rPr lang="hu-HU" b="0" dirty="0"/>
              <a:t>Kamocsa Gábor, Tempus Közalapítvány</a:t>
            </a:r>
          </a:p>
          <a:p>
            <a:r>
              <a:rPr lang="hu-HU" b="0" dirty="0">
                <a:hlinkClick r:id="rId2"/>
              </a:rPr>
              <a:t>ceepus@tpf.hu</a:t>
            </a:r>
            <a:endParaRPr lang="hu-HU" b="0" dirty="0"/>
          </a:p>
        </p:txBody>
      </p:sp>
    </p:spTree>
    <p:extLst>
      <p:ext uri="{BB962C8B-B14F-4D97-AF65-F5344CB8AC3E}">
        <p14:creationId xmlns:p14="http://schemas.microsoft.com/office/powerpoint/2010/main" val="1892619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 helye 4">
            <a:extLst>
              <a:ext uri="{FF2B5EF4-FFF2-40B4-BE49-F238E27FC236}">
                <a16:creationId xmlns:a16="http://schemas.microsoft.com/office/drawing/2014/main" id="{832CB37A-6A66-F84F-AE9E-00D861ADC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7591" y="2667540"/>
            <a:ext cx="8445261" cy="303649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A legtöbb országban bevett gyakorlat az utazási támogatás a CEEPUS Egyezmény alapján (régebben Magyarországon is)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Hazai koordinátorok és a mobilitásban részt vevők visszajelzései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CEEPUS Munkaterv 2021-2023: új elemként (az ITM javaslatára) bekerült az esélyegyenlőségi kiegészítő támogatás lehetősége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Szakpolitikai és Erasmus+ </a:t>
            </a:r>
            <a:r>
              <a:rPr lang="hu-HU" dirty="0" err="1"/>
              <a:t>inklúziós</a:t>
            </a:r>
            <a:r>
              <a:rPr lang="hu-HU" dirty="0"/>
              <a:t> koncepció adaptálása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CEEPUS IV koncepció és Egyezmény-tervezet is tartalmazza ezeket az elemeket</a:t>
            </a:r>
          </a:p>
        </p:txBody>
      </p:sp>
      <p:sp>
        <p:nvSpPr>
          <p:cNvPr id="4" name="Cím 3">
            <a:extLst>
              <a:ext uri="{FF2B5EF4-FFF2-40B4-BE49-F238E27FC236}">
                <a16:creationId xmlns:a16="http://schemas.microsoft.com/office/drawing/2014/main" id="{0EA203BC-D668-8AEA-DA5D-A2BD29543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 indokolta?</a:t>
            </a:r>
          </a:p>
        </p:txBody>
      </p:sp>
    </p:spTree>
    <p:extLst>
      <p:ext uri="{BB962C8B-B14F-4D97-AF65-F5344CB8AC3E}">
        <p14:creationId xmlns:p14="http://schemas.microsoft.com/office/powerpoint/2010/main" val="307436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 helye 4">
            <a:extLst>
              <a:ext uri="{FF2B5EF4-FFF2-40B4-BE49-F238E27FC236}">
                <a16:creationId xmlns:a16="http://schemas.microsoft.com/office/drawing/2014/main" id="{832CB37A-6A66-F84F-AE9E-00D861ADC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7591" y="2667540"/>
            <a:ext cx="8445261" cy="303649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Kiutazói hallgatói létszám növelése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Egyenlő hozzáférési esélyek és lehetőségek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A kevesebb lehetőséggel rendelkező résztvevők támogatása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Pályázói kedv növelése olyan országok irányába is, ahol a havi ösztöndíj összege alacsony</a:t>
            </a:r>
          </a:p>
        </p:txBody>
      </p:sp>
      <p:sp>
        <p:nvSpPr>
          <p:cNvPr id="4" name="Cím 3">
            <a:extLst>
              <a:ext uri="{FF2B5EF4-FFF2-40B4-BE49-F238E27FC236}">
                <a16:creationId xmlns:a16="http://schemas.microsoft.com/office/drawing/2014/main" id="{0EA203BC-D668-8AEA-DA5D-A2BD29543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 a célja?</a:t>
            </a:r>
          </a:p>
        </p:txBody>
      </p:sp>
    </p:spTree>
    <p:extLst>
      <p:ext uri="{BB962C8B-B14F-4D97-AF65-F5344CB8AC3E}">
        <p14:creationId xmlns:p14="http://schemas.microsoft.com/office/powerpoint/2010/main" val="4152745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 helye 4">
            <a:extLst>
              <a:ext uri="{FF2B5EF4-FFF2-40B4-BE49-F238E27FC236}">
                <a16:creationId xmlns:a16="http://schemas.microsoft.com/office/drawing/2014/main" id="{832CB37A-6A66-F84F-AE9E-00D861ADC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7592" y="2624588"/>
            <a:ext cx="8445261" cy="3036497"/>
          </a:xfrm>
        </p:spPr>
        <p:txBody>
          <a:bodyPr/>
          <a:lstStyle/>
          <a:p>
            <a:pPr marL="342900" indent="-3429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hu-HU" dirty="0"/>
              <a:t>21/22-ben (2022.01.01-től) és 22/23-ban kísérleti jelleggel</a:t>
            </a:r>
          </a:p>
          <a:p>
            <a:pPr marL="342900" indent="-3429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hu-HU" dirty="0"/>
              <a:t>Csak hallgatók számára</a:t>
            </a:r>
          </a:p>
          <a:p>
            <a:pPr marL="342900" indent="-3429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hu-HU" dirty="0"/>
              <a:t>Csak azon felsőoktatási intézmények kiutazó hallgatói körében, amelyek az adott tanévben CEEPUS támogatói okirattal rendelkeznek (hálózati részvétel és </a:t>
            </a:r>
            <a:r>
              <a:rPr lang="hu-HU" dirty="0" err="1"/>
              <a:t>freemover</a:t>
            </a:r>
            <a:r>
              <a:rPr lang="hu-HU" dirty="0"/>
              <a:t> mobilitások okán)</a:t>
            </a:r>
          </a:p>
          <a:p>
            <a:pPr marL="342900" indent="-3429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hu-HU" dirty="0"/>
              <a:t>A fogadó országban elnyert CEEPUS ösztöndíj alapján válhatnak jogosulttá a kiutazók (ha a mobilitás igazoltan megvalósult)</a:t>
            </a:r>
          </a:p>
          <a:p>
            <a:pPr marL="342900" indent="-3429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hu-HU" dirty="0"/>
              <a:t>Intézményi eljárásrend kialakítása – intézményi és hálózati koordinátorok együttműködésében (tájékoztatás, beszámolók)</a:t>
            </a:r>
          </a:p>
        </p:txBody>
      </p:sp>
      <p:sp>
        <p:nvSpPr>
          <p:cNvPr id="4" name="Cím 3">
            <a:extLst>
              <a:ext uri="{FF2B5EF4-FFF2-40B4-BE49-F238E27FC236}">
                <a16:creationId xmlns:a16="http://schemas.microsoft.com/office/drawing/2014/main" id="{0EA203BC-D668-8AEA-DA5D-A2BD29543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Mik a keretek?</a:t>
            </a:r>
          </a:p>
        </p:txBody>
      </p:sp>
    </p:spTree>
    <p:extLst>
      <p:ext uri="{BB962C8B-B14F-4D97-AF65-F5344CB8AC3E}">
        <p14:creationId xmlns:p14="http://schemas.microsoft.com/office/powerpoint/2010/main" val="1311982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 helye 4">
            <a:extLst>
              <a:ext uri="{FF2B5EF4-FFF2-40B4-BE49-F238E27FC236}">
                <a16:creationId xmlns:a16="http://schemas.microsoft.com/office/drawing/2014/main" id="{832CB37A-6A66-F84F-AE9E-00D861ADC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7591" y="2667540"/>
            <a:ext cx="8445261" cy="303649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Alanyi jogon, de a hallgatónak kell jeleznie igényét a küldő intézmény felé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Mobilitásonként egyszer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Meghatározott országráták alapján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dirty="0"/>
          </a:p>
        </p:txBody>
      </p:sp>
      <p:sp>
        <p:nvSpPr>
          <p:cNvPr id="4" name="Cím 3">
            <a:extLst>
              <a:ext uri="{FF2B5EF4-FFF2-40B4-BE49-F238E27FC236}">
                <a16:creationId xmlns:a16="http://schemas.microsoft.com/office/drawing/2014/main" id="{0EA203BC-D668-8AEA-DA5D-A2BD29543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Utazási támogatás</a:t>
            </a:r>
          </a:p>
        </p:txBody>
      </p:sp>
    </p:spTree>
    <p:extLst>
      <p:ext uri="{BB962C8B-B14F-4D97-AF65-F5344CB8AC3E}">
        <p14:creationId xmlns:p14="http://schemas.microsoft.com/office/powerpoint/2010/main" val="17942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 helye 4">
            <a:extLst>
              <a:ext uri="{FF2B5EF4-FFF2-40B4-BE49-F238E27FC236}">
                <a16:creationId xmlns:a16="http://schemas.microsoft.com/office/drawing/2014/main" id="{832CB37A-6A66-F84F-AE9E-00D861ADC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7591" y="2667540"/>
            <a:ext cx="8445261" cy="3036497"/>
          </a:xfrm>
        </p:spPr>
        <p:txBody>
          <a:bodyPr/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dirty="0"/>
              <a:t>Egészségügyi, oktatási, kulturális, társadalmi, gazdasági és földrajzi jogosultsági szempontrendszer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dirty="0"/>
              <a:t>Tanévenkénti felhívásra pályázat benyújtása a küldő intézményhez, egy jogcímen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dirty="0"/>
              <a:t>Átalánytámogatás, időarányos (a fogadó nemzeti iroda által megítélt és ténylegesen megvalósított ösztöndíjhónap, töredék hónap)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dirty="0"/>
              <a:t>Formai bírálat az intézménynél, egészségügyi akadályok esetén TKA orvosszakértői bírálat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dirty="0"/>
          </a:p>
        </p:txBody>
      </p:sp>
      <p:sp>
        <p:nvSpPr>
          <p:cNvPr id="4" name="Cím 3">
            <a:extLst>
              <a:ext uri="{FF2B5EF4-FFF2-40B4-BE49-F238E27FC236}">
                <a16:creationId xmlns:a16="http://schemas.microsoft.com/office/drawing/2014/main" id="{0EA203BC-D668-8AEA-DA5D-A2BD29543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Esélyegyenlőségi támogatás</a:t>
            </a:r>
          </a:p>
        </p:txBody>
      </p:sp>
    </p:spTree>
    <p:extLst>
      <p:ext uri="{BB962C8B-B14F-4D97-AF65-F5344CB8AC3E}">
        <p14:creationId xmlns:p14="http://schemas.microsoft.com/office/powerpoint/2010/main" val="840637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 helye 4">
            <a:extLst>
              <a:ext uri="{FF2B5EF4-FFF2-40B4-BE49-F238E27FC236}">
                <a16:creationId xmlns:a16="http://schemas.microsoft.com/office/drawing/2014/main" id="{832CB37A-6A66-F84F-AE9E-00D861ADC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7592" y="2610390"/>
            <a:ext cx="8561359" cy="3036497"/>
          </a:xfrm>
        </p:spPr>
        <p:txBody>
          <a:bodyPr/>
          <a:lstStyle/>
          <a:p>
            <a:pPr marL="342900" indent="-342900">
              <a:lnSpc>
                <a:spcPct val="87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hu-HU" dirty="0"/>
              <a:t>Kiutazó hallgatók tájékoztatása</a:t>
            </a:r>
          </a:p>
          <a:p>
            <a:pPr marL="342900" indent="-342900">
              <a:lnSpc>
                <a:spcPct val="87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hu-HU" dirty="0"/>
              <a:t>Esélyegyenlőségi pályázati felhívás meghirdetése</a:t>
            </a:r>
          </a:p>
          <a:p>
            <a:pPr marL="342900" indent="-342900">
              <a:lnSpc>
                <a:spcPct val="87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hu-HU" dirty="0"/>
              <a:t>Beérkezett igények formai bírálata (megítélt ösztöndíj, fizikai mobilitás, mobilitási időszak, benyújtási határidő, teljesen kitöltött, aláírt esélyegyenlőségi pályázati űrlap és igazolás)</a:t>
            </a:r>
          </a:p>
          <a:p>
            <a:pPr marL="342900" indent="-342900">
              <a:lnSpc>
                <a:spcPct val="87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hu-HU" dirty="0"/>
              <a:t>Támogatásra javasolt igények jelzése a TKA felé a beszámolókban</a:t>
            </a:r>
          </a:p>
          <a:p>
            <a:pPr marL="342900" indent="-342900">
              <a:lnSpc>
                <a:spcPct val="87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hu-HU" dirty="0"/>
              <a:t>Az intézmény saját hatáskörében és eljárásrendje szerint fizeti ki a megítélt kiegészítő támogatást</a:t>
            </a:r>
          </a:p>
          <a:p>
            <a:pPr marL="342900" indent="-342900">
              <a:lnSpc>
                <a:spcPct val="87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hu-HU" dirty="0"/>
              <a:t>Dokumentáció megőrzése (10 év)</a:t>
            </a:r>
          </a:p>
        </p:txBody>
      </p:sp>
      <p:sp>
        <p:nvSpPr>
          <p:cNvPr id="4" name="Cím 3">
            <a:extLst>
              <a:ext uri="{FF2B5EF4-FFF2-40B4-BE49-F238E27FC236}">
                <a16:creationId xmlns:a16="http://schemas.microsoft.com/office/drawing/2014/main" id="{0EA203BC-D668-8AEA-DA5D-A2BD29543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Intézményi feladatok</a:t>
            </a:r>
          </a:p>
        </p:txBody>
      </p:sp>
    </p:spTree>
    <p:extLst>
      <p:ext uri="{BB962C8B-B14F-4D97-AF65-F5344CB8AC3E}">
        <p14:creationId xmlns:p14="http://schemas.microsoft.com/office/powerpoint/2010/main" val="1084235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>
            <a:extLst>
              <a:ext uri="{FF2B5EF4-FFF2-40B4-BE49-F238E27FC236}">
                <a16:creationId xmlns:a16="http://schemas.microsoft.com/office/drawing/2014/main" id="{E9173982-099F-2C85-B631-AA7AEDD24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709" y="2872196"/>
            <a:ext cx="8876581" cy="2871379"/>
          </a:xfrm>
        </p:spPr>
        <p:txBody>
          <a:bodyPr>
            <a:normAutofit/>
          </a:bodyPr>
          <a:lstStyle/>
          <a:p>
            <a:r>
              <a:rPr lang="hu-HU" dirty="0"/>
              <a:t>Köszönöm a figyelmet!</a:t>
            </a:r>
            <a:br>
              <a:rPr lang="hu-HU" dirty="0"/>
            </a:br>
            <a:br>
              <a:rPr lang="hu-HU" dirty="0"/>
            </a:br>
            <a:r>
              <a:rPr lang="hu-HU" sz="3200" b="0" dirty="0"/>
              <a:t>ceepus.hu</a:t>
            </a:r>
          </a:p>
        </p:txBody>
      </p:sp>
    </p:spTree>
    <p:extLst>
      <p:ext uri="{BB962C8B-B14F-4D97-AF65-F5344CB8AC3E}">
        <p14:creationId xmlns:p14="http://schemas.microsoft.com/office/powerpoint/2010/main" val="3041428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330</Words>
  <Application>Microsoft Office PowerPoint</Application>
  <PresentationFormat>Szélesvásznú</PresentationFormat>
  <Paragraphs>37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Office-téma</vt:lpstr>
      <vt:lpstr>Kiutazói kiegészítő támogatások a CEEPUS programban</vt:lpstr>
      <vt:lpstr>Mi indokolta?</vt:lpstr>
      <vt:lpstr>Mi a célja?</vt:lpstr>
      <vt:lpstr>Mik a keretek?</vt:lpstr>
      <vt:lpstr>Utazási támogatás</vt:lpstr>
      <vt:lpstr>Esélyegyenlőségi támogatás</vt:lpstr>
      <vt:lpstr>Intézményi feladatok</vt:lpstr>
      <vt:lpstr>Köszönöm a figyelmet!  ceepus.hu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Lichtenstein Csilla</dc:creator>
  <cp:lastModifiedBy>Miszné Korenchy Anikó</cp:lastModifiedBy>
  <cp:revision>28</cp:revision>
  <dcterms:created xsi:type="dcterms:W3CDTF">2022-06-20T11:35:13Z</dcterms:created>
  <dcterms:modified xsi:type="dcterms:W3CDTF">2023-06-14T09:50:13Z</dcterms:modified>
</cp:coreProperties>
</file>